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Action1.xml" ContentType="application/vnd.ms-office.inkAction+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Action2.xml" ContentType="application/vnd.ms-office.inkAction+xml"/>
  <Override PartName="/ppt/notesSlides/notesSlide7.xml" ContentType="application/vnd.openxmlformats-officedocument.presentationml.notesSlide+xml"/>
  <Override PartName="/ppt/ink/inkAction3.xml" ContentType="application/vnd.ms-office.inkAct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 id="2147483713" r:id="rId2"/>
  </p:sldMasterIdLst>
  <p:notesMasterIdLst>
    <p:notesMasterId r:id="rId20"/>
  </p:notesMasterIdLst>
  <p:sldIdLst>
    <p:sldId id="410" r:id="rId3"/>
    <p:sldId id="432" r:id="rId4"/>
    <p:sldId id="442" r:id="rId5"/>
    <p:sldId id="433" r:id="rId6"/>
    <p:sldId id="434" r:id="rId7"/>
    <p:sldId id="435" r:id="rId8"/>
    <p:sldId id="443" r:id="rId9"/>
    <p:sldId id="446" r:id="rId10"/>
    <p:sldId id="444" r:id="rId11"/>
    <p:sldId id="445" r:id="rId12"/>
    <p:sldId id="448" r:id="rId13"/>
    <p:sldId id="449" r:id="rId14"/>
    <p:sldId id="447" r:id="rId15"/>
    <p:sldId id="450" r:id="rId16"/>
    <p:sldId id="451" r:id="rId17"/>
    <p:sldId id="452" r:id="rId18"/>
    <p:sldId id="42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8" autoAdjust="0"/>
    <p:restoredTop sz="75565" autoAdjust="0"/>
  </p:normalViewPr>
  <p:slideViewPr>
    <p:cSldViewPr snapToGrid="0">
      <p:cViewPr varScale="1">
        <p:scale>
          <a:sx n="59" d="100"/>
          <a:sy n="59" d="100"/>
        </p:scale>
        <p:origin x="34" y="89"/>
      </p:cViewPr>
      <p:guideLst>
        <p:guide orient="horz" pos="2160"/>
        <p:guide pos="3840"/>
      </p:guideLst>
    </p:cSldViewPr>
  </p:slideViewPr>
  <p:outlineViewPr>
    <p:cViewPr>
      <p:scale>
        <a:sx n="33" d="100"/>
        <a:sy n="33" d="100"/>
      </p:scale>
      <p:origin x="0" y="186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0-05-13T06:45:06.796"/>
    </inkml:context>
    <inkml:brush xml:id="br0">
      <inkml:brushProperty name="width" value="0.05292" units="cm"/>
      <inkml:brushProperty name="height" value="0.05292" units="cm"/>
      <inkml:brushProperty name="color" value="#FF0000"/>
    </inkml:brush>
  </inkml:definitions>
  <iact:action type="add" startTime="23284">
    <iact:property name="dataType"/>
    <iact:actionData xml:id="d0">
      <inkml:trace xmlns:inkml="http://www.w3.org/2003/InkML" xml:id="stk0" contextRef="#ctx0" brushRef="#br0">11203 2617 15663 0,'0'0'1392'1,"0"0"-1120"2,-7-1-272-2,7 1 0 6,0 0 736-6,0 0 96 7,-6-3 0-7,6 3 16 4,0 0-528-4,0 0-128 8,0 0 0-9,-11 5-16 6,2 2-176-5,0-1 0 5,-1 0 0-5,-1 0 0 5,1 3-128-5,-2-2-64 7,0 1-16-7,-2 3 0 5,0 6 16-5,-2 2 16 4,-1 0 0-4,0 6 0 7,0 2 48-7,-2 3 0 4,-4 0 0-4,4 0 0 8,3 0-16-8,-2 0 0 8,-5 5 0-9,0 2 0 20,1-3 144-19,-1 5 0 0,-2 4 0 0,0 0-128 0,0 0 128 0,-1-3 0 11,-1 2 0-11,-2 1 0 0,-2 2 0 0,-2-1 0 13,1-1 0-10,-5 2 0-3,-2 2 0 0,0 6 0 0,1 1 128 0,-1-2-128 11,0-3 192-11,0-2-48 0,5-2 0 0,-1 2 0 10,1-2 80-10,0-1 16 0,-1-1 0 0,1 4 0 12,1 1-64-12,1-1-16 0,1-3 0 0,2-1 0 12,4-5-16-12,2-1 0 0,0-5 0 0,3-3 0 12,4-3 16-10,0-4 0-2,1-4 0 0,2-1 0 0,2-1-160 0,3-3 160 13,2-3-160-13,6-10 160 0,-5 7-160 0,5-7 0 10,0 0-160-10,0 0 160 10,0 0-496-10,0 0 0-1,0 0 0 1,0 0 0 12,0 0-336-12,0 0-64 0,15-7 0 0,0-6-6368 2</inkml:trace>
    </iact:actionData>
  </iact:action>
  <iact:action type="add" startTime="23688">
    <iact:property name="dataType"/>
    <iact:actionData xml:id="d1">
      <inkml:trace xmlns:inkml="http://www.w3.org/2003/InkML" xml:id="stk1" contextRef="#ctx0" brushRef="#br0">10173 3587 14735 0,'-8'1'1312'1,"0"-1"-1056"3,2-2-256-3,6 2 0 6,-11 1 2080-6,2 2 352 6,0-3 80-6,3 4 16 6,6-4-1840-6,-7 6-368 5,1 3-80-5,-2 0-16 6,-1-1-432-6,-1 4-96 5,0 2-16-4,1 3 0 18,1 1-128-19,-1 1-48 0,-3-2 0 0,2 0 0 0,-1 4 320 0,2 2 176 1,-1 2-192-1,-1 1 192 7,-3-1-160-7,2-1 160 5,2 6-128-5,-1-1 128 6,0 0 0-6,-1 3-128 9,-1 2 128-10,1 3 0 16,2-1 0-10,1 3-128-5,-2-2 128 0,-1-3 0 0,2 0 0 0,0 0-128 7,-2-2 128-7,3 1 0 0,4-3 0 0,1-3 0 13,0-3 0-13,1-4 128 0,0 0 0 0,3-7 0 10,-1-3 0-10,1-10 0 0,8 13 160 0,0-6 32 14,-8-7 16-14,13 4 0 0,1 0-80 0,3-4-32 12,3-3 0-12,1-1 0 0,-2-4-80 0,3-1-16 14,4 3 0-13,0-5 0-1,-1-2 0 0,1-2 0 0,0-4 0 0,3 1 0 11,2 0-128-11,-1 0 192 0,0-1-192 0,2 0 192 9,1-6-192-9,1 2 0 0,2-1 0 0</inkml:trace>
    </iact:actionData>
  </iact:action>
  <iact:action type="add" startTime="39501">
    <iact:property name="dataType"/>
    <iact:actionData xml:id="d2">
      <inkml:trace xmlns:inkml="http://www.w3.org/2003/InkML" xml:id="stk2" contextRef="#ctx0" brushRef="#br0">9483 4903 8751 0,'0'0'384'2,"0"0"80"-2,0 0-464 1,0 0 0 2,0 0 0-2,0 0 0 3,0 0 336-3,0 0-16 6,0 0-16-6,0 0 0 22,0 0-608-22,0 0-112 0</inkml:trace>
    </iact:actionData>
  </iact:action>
  <iact:action type="add" startTime="39588">
    <iact:property name="dataType"/>
    <iact:actionData xml:id="d3">
      <inkml:trace xmlns:inkml="http://www.w3.org/2003/InkML" xml:id="stk3" contextRef="#ctx0" brushRef="#br0">9455 4910 2751 0,'0'0'128'1,"0"0"16"-1,0 0-144 1,0 0 0 6,0 0 0-6,0 0 0 17,3-7 2800-17,-3 7 528 0,6-7 96 0,0-2 32 0,1 1-2816 0,-1 0-640 10,-2 0 0-10,-4 8 0 0,7-6 0 0,-7 6 0 14,6-9 0-14,-6 9 0 0,0 0 400 0,0 0 16 12,0 0 0-12,0 0 0 0,8-5 64 0,-8 5 16 15,0 0 0-15,0 0 0 0,1 10-160 0,1 3-16 0,-1-3-16 0,-1-10 0 9,0 0-304-9,4 11 0 0,-4-11 128 0,0 0-128 11,0 0-128-11,0 0-96 0,0 0-16 0,8 4 0 20,-8-4-304-20,9 1-64 0,-9-1-16 0,0 0 0 0,0 0 480 0,0 0 144 3,0 0 0-3,0 0 0 1,8-2 368-1,-8 2 176 15,0 0 32-15,0 0 16 0,0 0 304 0,0 0 48 3,0 0 16-4,0 0 0 7,0 0-192-6,0 0-48 5,0 0 0-5,0 0 0 6,-3-8-432-6,3 8-96 7,0 0 0-7,0 0-16 3,-4-11-176-3,1 3 0 7,3 8 0-7,0 0 0 3,0 0 0-3,-5-9 0 9,1 0 0-9,4 9 0 15,0 0 0-14,0 0 0-1,0 0 0 0,0 0 0 0,0 0 128 0,0 0 128 5,0 0 48-5,0 0 0 6,0 0 32-6,0 0 16 5,0 0 0-5,0 0 0 4,0 0-352-4,0 0 0 5,0 0 0-5,0 0-192 5,0 0 192-5,0 0 0 6,0 0 0-6,0 0-128 7,0 0 128-7,0 0 0 4,0 0 0-4,0 0 0 6,0 0 0-6,0 0 128 6,0 0-128-6,0 0 0 5,0 0 0-5,0 0 0 7,-6 8 0-7,1 2-7984 13,1 3-1664-12</inkml:trace>
    </iact:actionData>
  </iact:action>
  <iact:action type="add" startTime="48612">
    <iact:property name="dataType"/>
    <iact:actionData xml:id="d4">
      <inkml:trace xmlns:inkml="http://www.w3.org/2003/InkML" xml:id="stk4" contextRef="#ctx0" brushRef="#br0">9166 4940 3679 0,'0'0'320'1,"0"0"-320"4,0 0 0-4,0 0 0 5,0 0 768-5,0 0 96 5,0 0 16-5,0 0-2496 15,0 0-496-15</inkml:trace>
    </iact:actionData>
  </iact:action>
  <iact:action type="add" startTime="48718">
    <iact:property name="dataType"/>
    <iact:actionData xml:id="d5">
      <inkml:trace xmlns:inkml="http://www.w3.org/2003/InkML" xml:id="stk5" contextRef="#ctx0" brushRef="#br0">9161 4970 6447 0,'0'0'576'1,"0"0"-576"11,0 0 0-11,0 0 0 0,8-4 1824 0,-8 4 256 14,9-5 48-14,-9 5 16 0,8-6-928 0,-8 6-176 14,0 0-32-14,8-9-16 0,-2-4-192 0,0 6-32 0,-6 7-16 0,0 0 0 10,5-12-240-10,-1 3-64 0,-4 9 0 0,2-9 0 12,-2 9-240-12,0 0-48 0,-1-9-16 0,1 9 0 12,0 0-144-12,0 0 128 0,0 0-128 0,0 0 128 2,0 0-128-2,0 0 192 4,0 0-192-4,0 0 192 6,0 0-192-6,0 0 0 5,0 0 0-5,0 0 128 7,-7 10-304-7,7-10-64 5,0 0-16-5,-5 13 0 6,0 3-80-5,2-3-32 13,3-13 0-14,-1 16 0 0,1 2 112 0,-1-2 0 12,0-3 16-12,-1 0 0 0,1 0 240 0,2 1 0 14,-2-1 0-14,1-13-144 0,-1 11 144 0,1-11 0 0,0 10 0 0,0-10 0 9,0 0 0-9,0 0 0 0,0 0 0 0,0 0-128 3,0 0-96-3,0 0-16 7,0 0 0-7,0 0 0 4,0 0 528-4,5-9 96 5,-3-3 32-5,0 0 0 6,-2 1 144-6,0-1 16 11,4-2 16-11,-3 1 0 17,-1 2-368-17,0-2-80 0,-1-1-16 0,-1 2 0 0,0 3 112 0,2 9 16 9,-2-11 0-9,2 11 0 0,-2-7 112 0,2 7 16 12,0 0 16-12,0 0 0 0,0 0-16 0,0 0 0 1,-9-6 0-1,9 6 0 10,0 0-384-10,0 0 0 2,-8-5 0-2,8 5 0 19,0 0-752-19,0 0-16 1,0 0-16-1,0 0 0 10,-9 1 16-10,9-1 16 2,0 0 0-2,0 0 0 0,0 0 448 1,-4 10 96 2,4-10 16-3,2 11 0 13,2 1 192-13,0 0 160 0,0-2-32 0,-4-10 0 13,8 11 32-13,0 0 0 0,-2 2 0 0,2-2 0 12,0-3-160-12,-8-8 0 0,0 0 0 0,0 0-9520 12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0-05-13T07:07:31.071"/>
    </inkml:context>
    <inkml:brush xml:id="br0">
      <inkml:brushProperty name="width" value="0.05292" units="cm"/>
      <inkml:brushProperty name="height" value="0.05292" units="cm"/>
      <inkml:brushProperty name="color" value="#FF0000"/>
    </inkml:brush>
  </inkml:definitions>
  <iact:action type="add" startTime="143881">
    <iact:property name="dataType"/>
    <iact:actionData xml:id="d0">
      <inkml:trace xmlns:inkml="http://www.w3.org/2003/InkML" xml:id="stk0" contextRef="#ctx0" brushRef="#br0">15831 4853 14735 0,'-6'-17'640'2,"3"11"160"-1,3 6-640 0,0 0-160 1,-5-10 0-1,2 1 0 6,4 0 2656-6,-1 9 496 4,0 0 112-4,8-12 0 5,-1-2-2704-5,-1 5-560 6,-6 9 0-5,0 0-192 3,11-12 192-4,-1 4 0 9,1 5 0-9,-1-1-144 3,-10 4 144-3,16 0-128 6,-2 1 128-6,0-1-128 6,1 3 128-6,-2 0-128 4,2 3 128-4,2 0-128 7,2 1 128-7,-1-3-128 4,-1-4 128-4,2 3-128 6,3 1 128-6,2-1 0 6,1-6-144-3,-1 2 144 19,3 1-144-22,0-1 144 0,3-1-192 0,-1-1 192 0,-2 3-128 0,0 1 128 10,1 1 0-8,0 1 0-2,1-2 0 0,1 2 0 0,-3 1 0 0,2-1 0 9,0-3 0-9,-1 1 0 0,1 1 0 0,0 0 0 13,-2-1 0-13,1-2 0 0,-1-3 128 0,-2 3-128 12,-3-2 128-12,-1 0-128 0,-3-1 0 0,-1 3 0 13,-1 5 0-12,-6-1 128-2,-10-3-128 0,0 0 0 1,0 0 128 0,0 0-128 13,0 0 176-13,0 0-176 0,0 0 560 0,0 0 0 2,0 0 0-2,-10-2 0 6,-2-2-208-6,-2 3-32 5,-5 5-16-5,-2-4 0 8,-2-7-304-8,-3 2 0 15,-3 4-176-15,-2-2 176 0,-2-4 0 0,-2-4 0 13,-3 2 0-10,-1 0 0-3,0 5 0 0,0-4 128 0,1-1 0 0,2 2 16 9,2 4 128-9,1-3 32 0,3-1 0 0,3 0 0 12,1 4 160-12,2 0 48 0,2-1 0 0,3 1 0 12,0-1-240-12,5 1-32 0,1-2-16 0,0 3 0 13,0-1-224-13,1 3 0 0,2 0 0 0,1-1 0 15,-1-2 0-15,10 3-160 0,-10-2 32 0,3-1 0 0,7 3-64 0,0 0-16 10,0 0 0-8,0 0 0-2,0 0-64 0,0 0-16 0,0 0 0 0,0 0 0 6,0 0-80-6,0 0-16 6,0 0 0-6,0 0 0 4,15-1 224-4,0-2 160 8,2-1-208-8,2 1 80 8,-1 0 128-8,0 1 0 0,-1 2 0 0,1 2 0 14,2-5 0-14,2 3 0 0,0-3 0 0,0 2 0 13,-1 2 0-12,1 2 0-1,2-2 0 0,-2 1 0 12,-1-2 0-9,0 1 0-3,-2 1 0 0,1-2 0 0,1 0 0 0,0 2 0 6,-2 0 0-5,-1-2 0-1,-2-1 0 0,-3 1 0 11,0 0 0-11,0 0-128 20,0 1-1280-20,-1-1-240 0</inkml:trace>
    </iact:actionData>
  </iact:action>
  <iact:action type="add" startTime="145097">
    <iact:property name="dataType"/>
    <iact:actionData xml:id="d1">
      <inkml:trace xmlns:inkml="http://www.w3.org/2003/InkML" xml:id="stk1" contextRef="#ctx0" brushRef="#br0">19435 4771 20271 0,'0'0'896'2,"0"0"192"-1,0 0-880 0,0 0-208 2,0 0 0-2,0 0 0 4,0 0 1088-4,10 0 192 6,-10 0 16-5,0 0 16 3,10-1-1024-4,-10 1-288 7,12 1 0-7,-1-1 128 4,-11 0-128-4,14-5 0 6,4 1 0-6,-2 2 0 8,-3 5 0-8,2-2 0 2,4 1 0-2,-2-2 0 6,-3-2 0-6,3 2-176 6,3 3 176-6,2-3-128 7,0-4 128-7,1 4 128 4,2 4-128-4,0 0 176 5,0-2-176-1,1 0 0 10,1-2 0-14,-1 2 0 0,0 4 0 0,0-5 0 14,0-4 0-14,3 2 0 0,-2-2 0 0,1 2 0 0,-2 0 0 0,-1 1 0 10,-3 1 192-10,1-1-64 0,1-3 0 0,-5 3 0 12,-6 0 64-12,0 2 0 0,2-1 0 0,-4 3 0 12,-11-4-16-12,0 0 0 0,10 7 0 0,-10-7 0 13,0 0 64-11,0 0 16-2,0 0 0 0,0 0 0 0,0 0 240 0,0 0 48 5,0 0 16-5,-12 2 0 2,-3 1-240-2,-3-3-64 14,-4-3 0-14,1 2 0 0,2 3-256 0,-5-2 0 13,-2-2 0-13,0 2 0 0,0 1 0 0,1-1 0 13,-1-1 0-13,0 0 160 0,-3 1-160 0,-2 0 160 12,1-4-160-10,-1 1 160-2,0-4 32 0,1 1 16 0,0 3 0 0,1-2 0 10,0-4 176-10,3 3 16 0,1 0 16 0,1 2 0 12,-1 0-240-12,1 1-48 0,3 0-128 0,1 2 192 12,0-1-192-12,2 2 0 0,1-2 0 0,3-1 0 13,2-1 0-13,0 0 0 0,0-1 0 0,3 5 0 13,0 4 0-13,9-4-128 0,0 0 128 0,-6 3-208 0,6-3-128 0,0 0-32 11,0 0 0-11,0 0 0 0,0 0 32 0,0 0 0 4,0 0 0-3,9 6 0 1,-9-6 160-2,14 5 48 6,0 2 0-6,3-2 0 9,2-1 128-9,0 0 0 15,1 0 128-14,1 1-128-1,1-4 128 0,0 3-128 0,0 1 128 0,5-1-128 10,3-2 0-9,2-2 0-1,-4-2 0 0,1 4 0 13,0 5 0-13,-1-3 0 0,1-1 0 0,0 1 0 11,-2 2 0-11,-1 1 0 0,-1-2 0 0,1-1 0 13,0 0 0-13,0-4 0 0,0 0 0 0,-2 1 0 0,-3 2 0 0,-1-3 0 13,1 0 0-13,-1 0 0 0,-4-1 0 0,-2 1 0 12,-2 4 0-12,-3-4 0 0,-9 0 128 0,0 0-128 11,8 2 160-11,-8-2-160 0,0 0 208 0,0 0-48 13,0 0-16-13,0 0 0 0,0 0 336 0,0 0 64 1,-8-6 16-1,-1 3 0 9,-1-1-320-8,-1 4-64-1,-2 0-16 0,-6 0 0 14,-1-1-160-14,-1 2 0 0,1 3 0 0,-1-1 0 12,-2 1-176-12,1-3 176 0,0 4-128 0,-2-5 128 12,-2 0-160-12,0 1 160 0,-1 5-192 0,2-5 192 13,0 0-160-12,2 3 160-1,-1 4-128 0,2-2 128 0,1-3 0 0,0-2 0 10,0-1 0-10,4 3 0 0,-1 2 0 0,4-1 0 13,2-4 0-13,2 1 0 0,-2 3 0 0,4 0 0 11,-2-6 0-11,10 2 0 0,0 0 0 0,0 0 0 13,0 0 0-13,0 0 0 0,0 0-272 0,13-4 16-1,1 1 16 1,7-1 0 16,2 2 80-16,9-2 16 0,3-2 0 0,5 1 0 10,5-3 144-10,0 3 0 0,2 0 0 0,4-3 0 12,2-5 0-12,3 1 0 0,-2 5 0 0,-2-3-9536 16,-1 3-1840-16</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0-05-13T07:12:43.475"/>
    </inkml:context>
    <inkml:brush xml:id="br0">
      <inkml:brushProperty name="width" value="0.05292" units="cm"/>
      <inkml:brushProperty name="height" value="0.05292" units="cm"/>
      <inkml:brushProperty name="color" value="#FF0000"/>
    </inkml:brush>
  </inkml:definitions>
  <iact:action type="add" startTime="17735">
    <iact:property name="dataType"/>
    <iact:actionData xml:id="d0">
      <inkml:trace xmlns:inkml="http://www.w3.org/2003/InkML" xml:id="stk0" contextRef="#ctx0" brushRef="#br0">12928 14358 10127 0,'0'0'896'4,"-9"0"-704"0,9 0-192-3,0 0 0 6,-8-1 848-6,8 1 144 6,-8-2 32-6,8 2 0 5,0 0-832-4,0 0-192 4,-8-3 0-5,8 3 0 6,-9 0-128-6,9 0-80 7,0 0-16-7,0 0 0 5,-9 0-80-5,9 0-16 6,0 0 0-6,0 0 0 5,0 0 320-6,-8 4 272 8,8-4-48-7,0 0-16 5,0 0 176-5,0 0 48 5,0 0 0-5,0 0 0 5,0 0-240-5,0 0-32 7,0 0-16-7,0 0 0 4,0 14-144-4,3-1 0 6,-1 0 0-6,3 4 0 7,5 3 0-7,1 2 0 4,1-1-144-4,1 7 144 7,0 6 0-7,4 5 0 15,1 2 0-15,2 4 0 0,-1 5 0 0,4 3 0 11,-1 5 0-11,0-2 0 0,0-1 0 0,2-1 0 12,0 1-128-11,1-1 128-1,0-1 0 0,-2-2-128 0,-1-3 128 0,-1-5 0 11,0 2 0-11,-1-6 0 0,1-3 0 0,-2-3 0 13,-1-2 0-13,-2-2 0 0,-4-3 0 0,0-3 0 11,-1-1 0-11,0-1 0 0,-2-1 0 0,-3-3 0 13,0-7 0-9,-4 1 0-4,-2-11 0 0,0 0 144 0,0 0-16 0,0 10-128 8,0-10 192-8,0 0-64 0,0 0-128 0,0 0 128 11,-12-3-128-11,2-3-4368 16,-2-6-960-16</inkml:trace>
    </iact:actionData>
  </iact:action>
  <iact:action type="add" startTime="18191">
    <iact:property name="dataType"/>
    <iact:actionData xml:id="d1">
      <inkml:trace xmlns:inkml="http://www.w3.org/2003/InkML" xml:id="stk1" contextRef="#ctx0" brushRef="#br0">12827 14520 23839 0,'-11'-4'1056'1,"11"4"224"0,0 0-1024 0,0 0-256 11,0 0 0-11,0 0 0 10,0 0-288-10,0 0-96 0,0 0-32-1,0 0 0 1,0 0 144 0,0 0 16 2,0 0 16-2,0 0 0 6,-7 8-32-6,2 2-16 8,1 3 0-8,1 1 0 3,2 2 16-3,0 5 0 7,-1 3 0-6,2 1 0 3,0-1 272-4,0 2-160 6,0 3 160-7,3 2-128 5,0-1-128-4,-1-1 0 6,0-2-16-6,0-2 0 20,1-4-320-16,-2-1-64-5,0-3-16 1,1-3 0 9,-1-1-64-9,-1-13-16 0,0 0 0 0,0 0 0 13,1 10-640-13,-1-10-128 0,0 0-16 0</inkml:trace>
    </iact:actionData>
  </iact:action>
  <iact:action type="add" startTime="18431">
    <iact:property name="dataType"/>
    <iact:actionData xml:id="d2">
      <inkml:trace xmlns:inkml="http://www.w3.org/2003/InkML" xml:id="stk2" contextRef="#ctx0" brushRef="#br0">12864 14107 23263 0,'0'0'1024'1,"0"0"224"0,0 0-992 0,0 0-256 3,0 0 0-4,0 0 0 17,4 13 304-13,-4-13 16-3,0 0 0 0,5 10 0 0,3 3-160 0,0 0-32 2,-2-5 0-2,2 3 0 6,2 0-128-6,2 2 0 3,1 0 0-2,3-1 128 5,-1 0-128-7,2-3 0 8,3-1 0-7,-1 2-176 6,-2 2 48-6,2 2 0 4,-1 1 0-4,1-1 0 6,2-1 128-6,1 1-192 6,2 3 192-6,-1 3-192 5,1-3-48-5,-1 2-16 10,1 4 0-11,1-1 0 27,1 0-560-26,0 4-112 0,0 0-32 0</inkml:trace>
    </iact:actionData>
  </iact:action>
  <iact:action type="add" startTime="19693">
    <iact:property name="dataType"/>
    <iact:actionData xml:id="d3">
      <inkml:trace xmlns:inkml="http://www.w3.org/2003/InkML" xml:id="stk3" contextRef="#ctx0" brushRef="#br0">26419 14395 15663 0,'0'0'688'0,"-4"-7"144"1,0-4-656 0,0 2-176 1,0 1 0 0,4 8 0 3,4-8 208-4,-2-4 16 4,1 0 0-4,0 5 0 7,-3 7-224-7,0 0-160 6,0 0 32-7,0 0 0 7,0 0-80-6,0 0-16 5,0 0 0-5,9-4 0 5,-9 4 224-5,0 0 0 7,0 0 0-7,6 10 0 5,-1 2 192-5,1 1-192 6,-1 3 192-6,-1 0-192 6,-2 3 224-6,2 0-64 6,0 0-16-6,1 3 0 4,1 2-144-4,1 3 0 10,3 0 0-11,3 4 128 11,4 4-128-10,0 3 0 0,-2 5 0 0,2 6 0 12,1 0 0-12,5 3-176 0,4 3 176 0,0 4-128 13,-2 3 128-13,4 2 0 0,2-1-144 0,0 6 144 13,-1 2 0-13,-1 1 0 0,0-1 0 0,-1-6 0 0,0-4 0 0,-2-6 0 11,-4-6 0-11,-1-7 0 0,-4-5 0 0,0-6 0 13,0-6 0-13,-6-6 0 0,-4-3 240 0,-1-6 112 11,-6-10 32-11,0 0 0 0,0 0 576 0,0 0 128 13,0 11 32-13,0-11 0 0,0 0 160 0,0 0 16 0,0 0 16-1,-7-2 0 6,7 2-944-5,-13-9-192 6,-3 0-48-6,2 0 0 20,-1-5-1248-20,1-1-256 8,1-3-48-8,0 0-8880 0</inkml:trace>
    </iact:actionData>
  </iact:action>
  <iact:action type="add" startTime="20089">
    <iact:property name="dataType"/>
    <iact:actionData xml:id="d4">
      <inkml:trace xmlns:inkml="http://www.w3.org/2003/InkML" xml:id="stk4" contextRef="#ctx0" brushRef="#br0">26621 14452 17503 0,'-6'-13'1552'2,"1"3"-1232"-1,-4-5-320 0,1 5 0 6,6 1 0-4,-2 2 0-2,0-6 0 0,1 4 0 4,3 9 0-4,0 0-192 7,0 0 48-7,0 0 16 5,-2-8-96-5,2 8-16 4,0 0 0-4,0 0 0 5,-7-3 32-5,7 3 0 6,-8-2 0-6,8 2 0 5,0 0 208-5,-9 7 0 7,4 1 0-7,5-8 0 8,0 0 256-8,-8 9-16 3,-1 0 0-3,2 3 0 5,5 3-48-5,-3 3-16 6,-5-1 0-6,3 4 0 4,0 4-32-4,1 0 0 10,-1 1 0-11,-2 1 0 6,0 2-16-5,0 0 0 16,1-1 0-14,-1 2 0-2,-2 2-128 0,2 0 160 0,1-1-160 0,-1 2 160 8,-1 1-160-7,1-4 0-1,0-1 0 0,1-3 128 14,0 2-128-14,1-3 0 0,2-4 0 0,0 0 0 11,0-3 0-11,1-2 0 0,1-2 0 0,1-3 0 12,-1-1-128-12,3-10-64 0,-5 10-16 0,5-10 0 17,0 0-368-16,0 0-80-1,0 0-16 0,0 0-6496 0</inkml:trace>
    </iact:actionData>
  </iact:action>
  <iact:action type="add" startTime="20419">
    <iact:property name="dataType"/>
    <iact:actionData xml:id="d5">
      <inkml:trace xmlns:inkml="http://www.w3.org/2003/InkML" xml:id="stk5" contextRef="#ctx0" brushRef="#br0">26502 14362 21183 0,'0'0'1888'2,"0"0"-1504"-1,-7-4-384 0,7 4 0 10,0 0 960-9,0 0 112-1,0 0 16 0,0 0 16 0,0 0-1104 0,0 0-256 6,12 10-48-6,0 0 0 21,-2 0-400-20,2 2-96-1,1 0-16 0,0-2 0 0,0-1 416 0,-1 1 80 1,-2-1 0-1,3 2 16 5,2 0 304-5,2 1-160 6,2-2 160-6,3 2-128 6,3-1 128-6,3 3-128 4,-2-1 128-4,1 0-128 6,2-2 128-6,-1 0 0 5,1 0 0-3,1 1 0 8,1 1 144-7,1-1-144-3,0-2 192 0,1 1-192 13,1-1 0-13,-3 2 0 0,-8 1 0 0,1-1 0 11,-2-3 144-11,0 1-144 0,-1 1 0 0,0 1 144 11,-1-3-144-11,-5 4 0 0</inkml:trace>
    </iact:actionData>
  </iact:action>
  <iact:action type="add" startTime="25139">
    <iact:property name="dataType"/>
    <iact:actionData xml:id="d6">
      <inkml:trace xmlns:inkml="http://www.w3.org/2003/InkML" xml:id="stk6" contextRef="#ctx0" brushRef="#br0">12861 14253 8063 0,'0'-15'352'1,"0"15"80"0,0 0-432 0,0 0 0 3,-5-7 0-3,5 7 0 5,-5-7 544-5,5 7 32 6,-7-8 0-6,3 0 0 7,4 8-80-7,0 0-16 6,-4-9 0-6,4 9 0 3,0 0 160-3,0 0 48 9,-7-5 0-9,7 5 0 3,0 0-224-3,0 0-32 5,-8 5-16-5,1 2 0 7,-1-1-416-7,2 1 0 5,-1-1 0-5,1 6 0 6,1 3 0-6,-1-1 0 5,0-1 0-4,1 1 0 4,-2 2-144-5,1 2 144 4,-2 2 0-3,3 1 0 8,2-1 0-10,-1 1 0 8,-1 3 0-7,1 1 0 14,1-2 0-13,1 0 0-1,-1 0 0 0,2-1 0 0,0 0 128 0,1-1-128 10,-2-2 0-10,1 0 0 0,0-2 0 0,-1-1 0 13,1-4 0-13,1 1 0 0,-1-1 0 0,1-12 0 12,0 0 0-12,-2 10 0 0,2-10 192 0,0 0-64 12,-1 12-128-12,1-12 192 0,0 0 16 0,0 0 0 16,0 0 0-15,0 0 0-1,0 0-80 0,0 0-128 0,0 0 176 0,0 0-176 0,0 0 192 0,0 0-64 5,0 0 0-5,0 0-128 4,0 0 128-4,0 0-128 6,0 0 0-6,0 0 0 5,0 0 384-5,0 0-48 7,0 0 0-7,0 0 0 4,7-12-96-4,-2 2-32 12,-4-3 0-12,0-1 0 15,2-1-208-15,0 1 0 0,-2-3 128 0,2 1-128 0,-1 1 0 0,1-1 0 11,-1-1 0-11,1-1 0 0,0-2 0 0,-1-1-160 12,1-3 160-12,1 2-128 0,1 1 128 0,-1-2 0 13,-2-1 0-13,1 3 0 0,0 4 0 0,1-3 0 15,0 3 0-15,-1 0 0 0,0 1 320 0,1 0-16 0,0-1 0 0,0 1 0 9,-2-1-64-9,1 4-16 0,0 3 0 0,1-2 0 13,1-1-224-13,-1 3 0 0,-4 10 128 0,4-8-128 12,-4 8 0-12,0 0 0 0,0 0 0 0,0 0 0 12,0 0-336-12,0 0-16 0,0 0 0 0,0 0 0 0,0 0 32 0,0 0 16 5,0 0 0-5,-7 12 0 5,-1 2 304-5,2 3-192 17,-1-2 192-17,1 2-160 0,-1 0 160 0,1 0 0 12,-1-2 0-12,1 0 0 0,0 1 0 0,0 2 0 15,-2 4 0-15,1-5 0 0,2-2 0 0,0 0 0 0,-1 1 160 0,0 2-160 7,1 2 128-7,-1 2-128 0,-1-1 0 0,2 1 0 12,0-1 0-12,-2 0 0 0,-1 0 0 0,3-1 0 12,1 1 0-12,2-1 0 0,-1-1 0 0,2 1 0 13,-2-1 0-13,3-2 0 0,1 3 0 0,1-6 0 12,-1 1 0-12,2-1-128 0,0 2 128 0,0-1-160 13,0 1 160-13,-1-4-128 0,-2-12 128 0,0 0-128 0,4 10 128 0,-4-10 0 10,0 0 0-10,0 0-128 0,0 0 128 0,0 0 0 3,0 0 0-3,0 0 0 5,0 0 0-5,0 0 0 6,0 0 0-6,0 0 0 5,11-4-144-5,-4-2 0 5,0-3 0-5,-2-4 0 21,0-7-432-19,1-1-96 2</inkml:trace>
    </iact:actionData>
  </iact:action>
  <iact:action type="add" startTime="25950">
    <iact:property name="dataType"/>
    <iact:actionData xml:id="d7">
      <inkml:trace xmlns:inkml="http://www.w3.org/2003/InkML" xml:id="stk7" contextRef="#ctx0" brushRef="#br0">12874 14090 1839 0,'0'0'160'1,"0"0"-160"5,0 0 0-5,0 0 0 6,0 0 2752-6,0 0 512 6,0 0 96-6,0 0 32 4,0 0-2656-4,0 0-528 8,0 0-208-8,0 0 176 4,0 0-176-4,0 0-144 5,0 0 144-5,0 0-208 6,-1 13-96-6,0-3-16 5,1-10 0-5,0 0 0 5,-3 12 112-5,3-12 16 7,0 0 0-7,0 0 0 5,-4 10 192-5,4-10 0 6,-6 10 0-6,6-10-144 6,0 0 144-6,0 0 0 5,0 0 0-5,0 0 0 4,-10 2-320-4,1-2-48 7,0-1 0-7,9 1 0 20,-8-7-64-20,8 7-16 0,-9-1 0 0,9 1 0 0,-6-5 144 0,6 5 32 1,-7-7 0-1,7 7 0 6,0 0 272-6,0 0 256 5,-6-9-64-5,6 9 0 6,0 0 256-6,0 0 32 6,0 0 16-7,0 0 0 7,0 0-48-6,0 0-16 5,0 0 0-5,0 0 0 5,0 0-176-5,0 0-16 7,0 0-16-8,0 0 0 6,0 0 16-5,0 0 0 7,0 0 0-7,0 0 0 8,0 13-240-8,0-2 0 3,0-11-192-3,1 10 192 6,0 1-128-6,3 2 128 4,0 5 0-4,3-3 0 6,-1 4-144-6,2 2 144 6,0 1 0-4,1 1-144 2,3 2 144-4,-1 2 0 16,1-3 0-16,2 6 0 0,3 4 0 0,-1 1 0 17,-2 1 0-17,3 1 0 0,2 2 0 0,1 4 0 0,5 3 0 0,0 2 0 8,0 4 0-8,3 4 0 0,4 4 0 0,0 3-128 11,2 2 128-11,3 3 0 0,2 2 0 0,0 8-128 13,0 1 128-13,-2-6 0 0,-4-7 0 0,-1-6-128 12,-2-5 128-12,-3-8 0 0,-2-6 0-1,-2 0 0 1,0-2 0 0,-5 0 0 12,-3-2 128-12,0-4-128 0,-1-4 128 0,-3-3-128 13,-5-4 160-13,1-6-160 0,-1-2 192 0,-2-1-64 12,-4-13-128-12,0 0 192 0,0 0 112 0,0 0 16 12,0 0 0-12,0 0 0 0,-5-9 48 0,-6-8 16 13</inkml:trace>
    </iact:actionData>
  </iact:action>
  <iact:action type="add" startTime="26583">
    <iact:property name="dataType"/>
    <iact:actionData xml:id="d8">
      <inkml:trace xmlns:inkml="http://www.w3.org/2003/InkML" xml:id="stk8" contextRef="#ctx0" brushRef="#br0">12812 14219 5007 0,'0'0'208'1,"0"-9"64"0,0 9-272 5,-3-11 0-5,0 0 0-1,2 3 0 2,1 8 272-1,0 0 0 7,-4-9 0-7,4 9 0 4,-1-9 432-4,1 9 64 5,0 0 32-5,0 0 0 7,0 0 464-7,0 0 80 5,0 0 32-5,0 0 0 6,0 0-816-6,0 0-176 5,0 0-16-5,0 0-16 7,0 0-352-7,0 0 128 4,0 0-128-4,0 0 0 6,0 0 0-6,0 0 0 6,10 1 0-6,1 0 0 5,-11-1 0-5,13 1 0 6,-1 2 0-6,-1 1 0 4,1 1 0-4,1 0 0 6,0-1 0-6,1 4 0 6,5 4 192-4,3 0-48 1,3-1 0-4,-1 5 0 14,1 2 32-12,0 3 0-1,0 1 0 0,1 0 0 14,0-2-176-14,0 0 0 0,-1 0 0 0,1-1 128 13,-1-1-128-8,-1 1 0-5,-2 1 0 0,-2-2 128 0,-3-1-128 0,-1 0 160 4,-2 1-160-4,-2-5 160 16,-3-1-160-16,-1 0 0 0,-1-3 0 0,0 1 128 0,-2-2-128 0,-5-8 192 10,3 12-192-10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F62D1-39B4-4C48-919B-A9827B8860B6}" type="datetimeFigureOut">
              <a:rPr lang="zh-CN" altLang="en-US" smtClean="0"/>
              <a:t>2021/4/24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A5D20-F5D1-4104-9F96-388F86B08CE8}" type="slidenum">
              <a:rPr lang="zh-CN" altLang="en-US" smtClean="0"/>
              <a:t>‹#›</a:t>
            </a:fld>
            <a:endParaRPr lang="zh-CN" altLang="en-US"/>
          </a:p>
        </p:txBody>
      </p:sp>
    </p:spTree>
    <p:extLst>
      <p:ext uri="{BB962C8B-B14F-4D97-AF65-F5344CB8AC3E}">
        <p14:creationId xmlns:p14="http://schemas.microsoft.com/office/powerpoint/2010/main" val="592741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我们讲</a:t>
            </a:r>
            <a:r>
              <a:rPr lang="en-US" altLang="zh-CN" dirty="0"/>
              <a:t>Bayesian Matting</a:t>
            </a:r>
            <a:r>
              <a:rPr lang="zh-CN" altLang="en-US" dirty="0"/>
              <a:t>，贝叶斯抠图。如何把一幅图像它的前景把它与背景分开，抠出来。前面我们学到</a:t>
            </a:r>
            <a:r>
              <a:rPr lang="en-US" altLang="zh-CN" dirty="0"/>
              <a:t>segmentation</a:t>
            </a:r>
            <a:r>
              <a:rPr lang="zh-CN" altLang="en-US" dirty="0"/>
              <a:t>，也是要把前景和背景分割开，那么</a:t>
            </a:r>
            <a:r>
              <a:rPr lang="en-US" altLang="zh-CN" dirty="0"/>
              <a:t>matting</a:t>
            </a:r>
            <a:r>
              <a:rPr lang="zh-CN" altLang="en-US" dirty="0"/>
              <a:t>和普通的</a:t>
            </a:r>
            <a:r>
              <a:rPr lang="en-US" altLang="zh-CN" dirty="0"/>
              <a:t>segmentation</a:t>
            </a:r>
            <a:r>
              <a:rPr lang="zh-CN" altLang="en-US" dirty="0"/>
              <a:t>有什么区别？</a:t>
            </a:r>
            <a:endParaRPr lang="en-US" altLang="zh-CN" dirty="0"/>
          </a:p>
          <a:p>
            <a:endParaRPr lang="en-US" altLang="zh-CN" dirty="0"/>
          </a:p>
          <a:p>
            <a:r>
              <a:rPr lang="zh-CN" altLang="en-US" b="0" i="0" dirty="0">
                <a:solidFill>
                  <a:srgbClr val="E8EEF2"/>
                </a:solidFill>
                <a:effectLst/>
                <a:latin typeface="trebuchet ms" panose="020B0603020202020204" pitchFamily="34" charset="0"/>
              </a:rPr>
              <a:t>普遍图像中，相近的像素在统计特征上往往具有相关性，可以对相近的像素进行颜色采样，根据样本颜色的特点对未知区域像素的抠像参数进行估算。</a:t>
            </a:r>
            <a:endParaRPr lang="en-US" altLang="zh-CN" b="0" i="0" dirty="0">
              <a:solidFill>
                <a:srgbClr val="E8EEF2"/>
              </a:solidFill>
              <a:effectLst/>
              <a:latin typeface="trebuchet ms" panose="020B0603020202020204" pitchFamily="34" charset="0"/>
            </a:endParaRPr>
          </a:p>
          <a:p>
            <a:endParaRPr lang="en-US" altLang="zh-CN" b="0" i="0" dirty="0">
              <a:solidFill>
                <a:srgbClr val="E8EEF2"/>
              </a:solidFill>
              <a:effectLst/>
              <a:latin typeface="trebuchet ms" panose="020B0603020202020204" pitchFamily="34" charset="0"/>
            </a:endParaRPr>
          </a:p>
          <a:p>
            <a:r>
              <a:rPr lang="zh-CN" altLang="en-US" b="0" i="0" dirty="0">
                <a:solidFill>
                  <a:srgbClr val="E8EEF2"/>
                </a:solidFill>
                <a:effectLst/>
                <a:latin typeface="trebuchet ms" panose="020B0603020202020204" pitchFamily="34" charset="0"/>
              </a:rPr>
              <a:t>基本思想是对于未知区域的像素，先取附近已知的前景和背景像素作为样本，进行聚类和统计，每个聚类使用高斯模型进行描述。然后根据样本颜色的概率模型和未知区域像素的颜色，估算未知像素与前景</a:t>
            </a:r>
            <a:r>
              <a:rPr lang="en-US" altLang="zh-CN" b="0" i="0" dirty="0">
                <a:solidFill>
                  <a:srgbClr val="E8EEF2"/>
                </a:solidFill>
                <a:effectLst/>
                <a:latin typeface="trebuchet ms" panose="020B0603020202020204" pitchFamily="34" charset="0"/>
              </a:rPr>
              <a:t>/</a:t>
            </a:r>
            <a:r>
              <a:rPr lang="zh-CN" altLang="en-US" b="0" i="0" dirty="0">
                <a:solidFill>
                  <a:srgbClr val="E8EEF2"/>
                </a:solidFill>
                <a:effectLst/>
                <a:latin typeface="trebuchet ms" panose="020B0603020202020204" pitchFamily="34" charset="0"/>
              </a:rPr>
              <a:t>背景中各个聚类的相似度，使用贝叶斯公式，把未知像素的估算问题转化为一个最大后验概率问题。</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1</a:t>
            </a:fld>
            <a:endParaRPr lang="zh-CN" altLang="en-US"/>
          </a:p>
        </p:txBody>
      </p:sp>
    </p:spTree>
    <p:extLst>
      <p:ext uri="{BB962C8B-B14F-4D97-AF65-F5344CB8AC3E}">
        <p14:creationId xmlns:p14="http://schemas.microsoft.com/office/powerpoint/2010/main" val="354329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基于减少未知数的思想，它形成的算法可以在严格控制实验条件的情况下给我们比较有效的解决方案，但我们肯定还是希望能有一个更加宽松的</a:t>
            </a:r>
            <a:r>
              <a:rPr lang="en-US" altLang="zh-CN" dirty="0"/>
              <a:t>background</a:t>
            </a:r>
            <a:r>
              <a:rPr lang="zh-CN" altLang="en-US" dirty="0"/>
              <a:t>实验条件。</a:t>
            </a:r>
            <a:r>
              <a:rPr lang="en-US" altLang="zh-CN" dirty="0"/>
              <a:t>Bayesian image matting</a:t>
            </a:r>
            <a:r>
              <a:rPr lang="zh-CN" altLang="en-US" dirty="0"/>
              <a:t>是这种方法。</a:t>
            </a:r>
            <a:endParaRPr lang="en-US" altLang="zh-CN" dirty="0"/>
          </a:p>
          <a:p>
            <a:r>
              <a:rPr lang="zh-CN" altLang="en-US" dirty="0"/>
              <a:t>我们先从贝叶斯方程开始说，大家概率论里学过，在事件</a:t>
            </a:r>
            <a:r>
              <a:rPr lang="en-US" altLang="zh-CN" dirty="0"/>
              <a:t>A</a:t>
            </a:r>
            <a:r>
              <a:rPr lang="zh-CN" altLang="en-US" dirty="0"/>
              <a:t>发生的前提下事件</a:t>
            </a:r>
            <a:r>
              <a:rPr lang="en-US" altLang="zh-CN" dirty="0"/>
              <a:t>B</a:t>
            </a:r>
            <a:r>
              <a:rPr lang="zh-CN" altLang="en-US" dirty="0"/>
              <a:t>也发生的概率，可以通过事件</a:t>
            </a:r>
            <a:r>
              <a:rPr lang="en-US" altLang="zh-CN" dirty="0"/>
              <a:t>B</a:t>
            </a:r>
            <a:r>
              <a:rPr lang="zh-CN" altLang="en-US" dirty="0"/>
              <a:t>发生的前提下事件</a:t>
            </a:r>
            <a:r>
              <a:rPr lang="en-US" altLang="zh-CN" dirty="0"/>
              <a:t>A</a:t>
            </a:r>
            <a:r>
              <a:rPr lang="zh-CN" altLang="en-US" dirty="0"/>
              <a:t>发生的概率，事件</a:t>
            </a:r>
            <a:r>
              <a:rPr lang="en-US" altLang="zh-CN" dirty="0"/>
              <a:t>B</a:t>
            </a:r>
            <a:r>
              <a:rPr lang="zh-CN" altLang="en-US" dirty="0"/>
              <a:t>独立发生的概率，和事件</a:t>
            </a:r>
            <a:r>
              <a:rPr lang="en-US" altLang="zh-CN" dirty="0"/>
              <a:t>A</a:t>
            </a:r>
            <a:r>
              <a:rPr lang="zh-CN" altLang="en-US" dirty="0"/>
              <a:t>独立发生的概率计算出来。</a:t>
            </a:r>
            <a:endParaRPr lang="en-US" altLang="zh-CN" dirty="0"/>
          </a:p>
          <a:p>
            <a:r>
              <a:rPr lang="zh-CN" altLang="en-US" dirty="0"/>
              <a:t>在图像里面我们抠图这件事情用贝叶斯方程如何表达，就是我在观察到</a:t>
            </a:r>
            <a:r>
              <a:rPr lang="en-US" altLang="zh-CN" dirty="0"/>
              <a:t>I</a:t>
            </a:r>
            <a:r>
              <a:rPr lang="zh-CN" altLang="en-US" dirty="0"/>
              <a:t>，就是原图像，这个结果下求出前景</a:t>
            </a:r>
            <a:r>
              <a:rPr lang="en-US" altLang="zh-CN" dirty="0"/>
              <a:t>F</a:t>
            </a:r>
            <a:r>
              <a:rPr lang="zh-CN" altLang="en-US" dirty="0"/>
              <a:t>，</a:t>
            </a:r>
            <a:r>
              <a:rPr lang="en-US" altLang="zh-CN" dirty="0"/>
              <a:t>B</a:t>
            </a:r>
            <a:r>
              <a:rPr lang="zh-CN" altLang="en-US" dirty="0"/>
              <a:t>，</a:t>
            </a:r>
            <a:r>
              <a:rPr lang="en-US" altLang="zh-CN" dirty="0"/>
              <a:t>alpha</a:t>
            </a:r>
            <a:r>
              <a:rPr lang="zh-CN" altLang="en-US" dirty="0"/>
              <a:t>同时发生的概率，我们先想让这个概率最大化。也就是说，我们从观察到的事件去推导原本的事件，希望原本的事件</a:t>
            </a:r>
            <a:r>
              <a:rPr lang="en-US" altLang="zh-CN" dirty="0"/>
              <a:t>F</a:t>
            </a:r>
            <a:r>
              <a:rPr lang="zh-CN" altLang="en-US" dirty="0"/>
              <a:t>，</a:t>
            </a:r>
            <a:r>
              <a:rPr lang="en-US" altLang="zh-CN" dirty="0"/>
              <a:t>B</a:t>
            </a:r>
            <a:r>
              <a:rPr lang="zh-CN" altLang="en-US" dirty="0"/>
              <a:t>，</a:t>
            </a:r>
            <a:r>
              <a:rPr lang="en-US" altLang="zh-CN" dirty="0"/>
              <a:t>alpha</a:t>
            </a:r>
            <a:r>
              <a:rPr lang="zh-CN" altLang="en-US" dirty="0"/>
              <a:t>发生的概率最大。</a:t>
            </a:r>
            <a:endParaRPr lang="en-US" altLang="zh-CN" dirty="0"/>
          </a:p>
          <a:p>
            <a:r>
              <a:rPr lang="zh-CN" altLang="en-US" dirty="0"/>
              <a:t>那么这个问题，可以用另一个概率去代替它，也就是在已知</a:t>
            </a:r>
            <a:r>
              <a:rPr lang="en-US" altLang="zh-CN" dirty="0"/>
              <a:t>F</a:t>
            </a:r>
            <a:r>
              <a:rPr lang="zh-CN" altLang="en-US" dirty="0"/>
              <a:t>，</a:t>
            </a:r>
            <a:r>
              <a:rPr lang="en-US" altLang="zh-CN" dirty="0"/>
              <a:t>B</a:t>
            </a:r>
            <a:r>
              <a:rPr lang="zh-CN" altLang="en-US" dirty="0"/>
              <a:t>，</a:t>
            </a:r>
            <a:r>
              <a:rPr lang="en-US" altLang="zh-CN" dirty="0"/>
              <a:t>alpha</a:t>
            </a:r>
            <a:r>
              <a:rPr lang="zh-CN" altLang="en-US" dirty="0"/>
              <a:t>的情况下得到的</a:t>
            </a:r>
            <a:r>
              <a:rPr lang="en-US" altLang="zh-CN" dirty="0"/>
              <a:t>I</a:t>
            </a:r>
            <a:r>
              <a:rPr lang="zh-CN" altLang="en-US" dirty="0"/>
              <a:t>的这个概率，还有</a:t>
            </a:r>
            <a:r>
              <a:rPr lang="en-US" altLang="zh-CN" dirty="0"/>
              <a:t>F,B</a:t>
            </a:r>
            <a:r>
              <a:rPr lang="zh-CN" altLang="en-US" dirty="0"/>
              <a:t>，</a:t>
            </a:r>
            <a:r>
              <a:rPr lang="en-US" altLang="zh-CN" dirty="0"/>
              <a:t>alpha</a:t>
            </a:r>
            <a:r>
              <a:rPr lang="zh-CN" altLang="en-US" dirty="0"/>
              <a:t>他们同时发生的概率，以及图像</a:t>
            </a:r>
            <a:r>
              <a:rPr lang="en-US" altLang="zh-CN" dirty="0"/>
              <a:t>I</a:t>
            </a:r>
            <a:r>
              <a:rPr lang="zh-CN" altLang="en-US" dirty="0"/>
              <a:t>的这个概率。左右两边是等同的。</a:t>
            </a:r>
            <a:endParaRPr lang="en-US" altLang="zh-CN" dirty="0"/>
          </a:p>
          <a:p>
            <a:r>
              <a:rPr lang="zh-CN" altLang="en-US" dirty="0"/>
              <a:t>实际上如何实现这样的表达。</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10</a:t>
            </a:fld>
            <a:endParaRPr lang="zh-CN" altLang="en-US"/>
          </a:p>
        </p:txBody>
      </p:sp>
    </p:spTree>
    <p:extLst>
      <p:ext uri="{BB962C8B-B14F-4D97-AF65-F5344CB8AC3E}">
        <p14:creationId xmlns:p14="http://schemas.microsoft.com/office/powerpoint/2010/main" val="3481233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为了简化优化问题的难度，我们可以把图像的贝叶斯公式用</a:t>
            </a:r>
            <a:r>
              <a:rPr lang="en-US" altLang="zh-CN" dirty="0"/>
              <a:t>log transform</a:t>
            </a:r>
            <a:r>
              <a:rPr lang="zh-CN" altLang="en-US" dirty="0"/>
              <a:t>改变下形式。</a:t>
            </a:r>
            <a:endParaRPr lang="en-US" altLang="zh-CN" dirty="0"/>
          </a:p>
          <a:p>
            <a:r>
              <a:rPr lang="en-US" altLang="zh-CN" dirty="0"/>
              <a:t>P</a:t>
            </a:r>
            <a:r>
              <a:rPr lang="zh-CN" altLang="en-US" dirty="0"/>
              <a:t>（</a:t>
            </a:r>
            <a:r>
              <a:rPr lang="en-US" altLang="zh-CN" dirty="0"/>
              <a:t>I</a:t>
            </a:r>
            <a:r>
              <a:rPr lang="zh-CN" altLang="en-US" dirty="0"/>
              <a:t>）</a:t>
            </a:r>
            <a:r>
              <a:rPr lang="en-US" altLang="zh-CN" dirty="0"/>
              <a:t>=1. log</a:t>
            </a:r>
            <a:r>
              <a:rPr lang="zh-CN" altLang="en-US" dirty="0"/>
              <a:t>（</a:t>
            </a:r>
            <a:r>
              <a:rPr lang="en-US" altLang="zh-CN" dirty="0"/>
              <a:t>P</a:t>
            </a:r>
            <a:r>
              <a:rPr lang="zh-CN" altLang="en-US" dirty="0"/>
              <a:t>（</a:t>
            </a:r>
            <a:r>
              <a:rPr lang="en-US" altLang="zh-CN" dirty="0"/>
              <a:t>I</a:t>
            </a:r>
            <a:r>
              <a:rPr lang="zh-CN" altLang="en-US" dirty="0"/>
              <a:t>））</a:t>
            </a:r>
            <a:r>
              <a:rPr lang="en-US" altLang="zh-CN" dirty="0"/>
              <a:t>=0.</a:t>
            </a:r>
          </a:p>
          <a:p>
            <a:endParaRPr lang="en-US" dirty="0"/>
          </a:p>
          <a:p>
            <a:r>
              <a:rPr lang="zh-CN" altLang="en-US" dirty="0"/>
              <a:t>然后做了一个假设，联合概率</a:t>
            </a:r>
            <a:r>
              <a:rPr lang="en-US" altLang="zh-CN" dirty="0"/>
              <a:t>P</a:t>
            </a:r>
            <a:r>
              <a:rPr lang="zh-CN" altLang="en-US" dirty="0"/>
              <a:t>（</a:t>
            </a:r>
            <a:r>
              <a:rPr lang="en-US" altLang="zh-CN" dirty="0"/>
              <a:t>F</a:t>
            </a:r>
            <a:r>
              <a:rPr lang="zh-CN" altLang="en-US" dirty="0"/>
              <a:t>，</a:t>
            </a:r>
            <a:r>
              <a:rPr lang="en-US" altLang="zh-CN" dirty="0"/>
              <a:t>B</a:t>
            </a:r>
            <a:r>
              <a:rPr lang="zh-CN" altLang="en-US" dirty="0"/>
              <a:t>，</a:t>
            </a:r>
            <a:r>
              <a:rPr lang="en-US" altLang="zh-CN" dirty="0"/>
              <a:t>alpha</a:t>
            </a:r>
            <a:r>
              <a:rPr lang="zh-CN" altLang="en-US" dirty="0"/>
              <a:t>）是等于</a:t>
            </a:r>
            <a:r>
              <a:rPr lang="en-US" altLang="zh-CN" dirty="0"/>
              <a:t>F</a:t>
            </a:r>
            <a:r>
              <a:rPr lang="zh-CN" altLang="en-US" dirty="0"/>
              <a:t>，</a:t>
            </a:r>
            <a:r>
              <a:rPr lang="en-US" altLang="zh-CN" dirty="0"/>
              <a:t>B</a:t>
            </a:r>
            <a:r>
              <a:rPr lang="zh-CN" altLang="en-US" dirty="0"/>
              <a:t>，</a:t>
            </a:r>
            <a:r>
              <a:rPr lang="en-US" altLang="zh-CN" dirty="0"/>
              <a:t>alpha</a:t>
            </a:r>
            <a:r>
              <a:rPr lang="zh-CN" altLang="en-US" dirty="0"/>
              <a:t>各自概率相乘。也就是假设</a:t>
            </a:r>
            <a:r>
              <a:rPr lang="en-US" altLang="zh-CN" dirty="0"/>
              <a:t>F</a:t>
            </a:r>
            <a:r>
              <a:rPr lang="zh-CN" altLang="en-US" dirty="0"/>
              <a:t>，</a:t>
            </a:r>
            <a:r>
              <a:rPr lang="en-US" altLang="zh-CN" dirty="0"/>
              <a:t>B</a:t>
            </a:r>
            <a:r>
              <a:rPr lang="zh-CN" altLang="en-US" dirty="0"/>
              <a:t>，</a:t>
            </a:r>
            <a:r>
              <a:rPr lang="en-US" altLang="zh-CN" dirty="0"/>
              <a:t>alpha</a:t>
            </a:r>
            <a:r>
              <a:rPr lang="zh-CN" altLang="en-US" dirty="0"/>
              <a:t>三个事件相互独立。</a:t>
            </a:r>
            <a:r>
              <a:rPr lang="en-US" altLang="zh-CN" dirty="0"/>
              <a:t>F</a:t>
            </a:r>
            <a:r>
              <a:rPr lang="zh-CN" altLang="en-US" dirty="0"/>
              <a:t>和</a:t>
            </a:r>
            <a:r>
              <a:rPr lang="en-US" altLang="zh-CN" dirty="0"/>
              <a:t>B</a:t>
            </a:r>
            <a:r>
              <a:rPr lang="zh-CN" altLang="en-US" dirty="0"/>
              <a:t>相互独立没有问题，从来没有假设过，要求你必须在某种</a:t>
            </a:r>
            <a:r>
              <a:rPr lang="en-US" altLang="zh-CN" dirty="0"/>
              <a:t>background</a:t>
            </a:r>
            <a:r>
              <a:rPr lang="zh-CN" altLang="en-US" dirty="0"/>
              <a:t>前面去拍摄</a:t>
            </a:r>
            <a:r>
              <a:rPr lang="en-US" altLang="zh-CN" dirty="0" err="1"/>
              <a:t>forground</a:t>
            </a:r>
            <a:r>
              <a:rPr lang="zh-CN" altLang="en-US" dirty="0"/>
              <a:t>，虽然生活中可能</a:t>
            </a:r>
            <a:r>
              <a:rPr lang="en-US" altLang="zh-CN" dirty="0"/>
              <a:t>background</a:t>
            </a:r>
            <a:r>
              <a:rPr lang="zh-CN" altLang="en-US" dirty="0"/>
              <a:t>和</a:t>
            </a:r>
            <a:r>
              <a:rPr lang="en-US" altLang="zh-CN" dirty="0"/>
              <a:t>foreground</a:t>
            </a:r>
            <a:r>
              <a:rPr lang="zh-CN" altLang="en-US" dirty="0"/>
              <a:t>可能有一点点关系，但是这个假设不算特别强，他是可以这样去假设的。</a:t>
            </a:r>
            <a:endParaRPr lang="en-US" altLang="zh-CN" dirty="0"/>
          </a:p>
          <a:p>
            <a:endParaRPr lang="en-US" altLang="zh-CN" dirty="0"/>
          </a:p>
          <a:p>
            <a:r>
              <a:rPr lang="zh-CN" altLang="en-US" dirty="0"/>
              <a:t>相对来说</a:t>
            </a:r>
            <a:r>
              <a:rPr lang="en-US" altLang="zh-CN" dirty="0"/>
              <a:t>P</a:t>
            </a:r>
            <a:r>
              <a:rPr lang="zh-CN" altLang="en-US" dirty="0"/>
              <a:t>（</a:t>
            </a:r>
            <a:r>
              <a:rPr lang="en-US" altLang="zh-CN" dirty="0"/>
              <a:t>F</a:t>
            </a:r>
            <a:r>
              <a:rPr lang="zh-CN" altLang="en-US" dirty="0"/>
              <a:t>），</a:t>
            </a:r>
            <a:r>
              <a:rPr lang="en-US" altLang="zh-CN" dirty="0"/>
              <a:t>P</a:t>
            </a:r>
            <a:r>
              <a:rPr lang="zh-CN" altLang="en-US" dirty="0"/>
              <a:t>（</a:t>
            </a:r>
            <a:r>
              <a:rPr lang="en-US" altLang="zh-CN" dirty="0"/>
              <a:t>B</a:t>
            </a:r>
            <a:r>
              <a:rPr lang="zh-CN" altLang="en-US" dirty="0"/>
              <a:t>），</a:t>
            </a:r>
            <a:r>
              <a:rPr lang="en-US" altLang="zh-CN" dirty="0"/>
              <a:t>P</a:t>
            </a:r>
            <a:r>
              <a:rPr lang="zh-CN" altLang="en-US" dirty="0"/>
              <a:t>（</a:t>
            </a:r>
            <a:r>
              <a:rPr lang="en-US" altLang="zh-CN" dirty="0"/>
              <a:t>alpha</a:t>
            </a:r>
            <a:r>
              <a:rPr lang="zh-CN" altLang="en-US" dirty="0"/>
              <a:t>）是相对简单的，因为实际上这几个都是可以观察到的吧。这里不是很直观的是第一项，如果从</a:t>
            </a:r>
            <a:r>
              <a:rPr lang="en-US" altLang="zh-CN" dirty="0"/>
              <a:t>2</a:t>
            </a:r>
            <a:r>
              <a:rPr lang="zh-CN" altLang="en-US" dirty="0"/>
              <a:t>部分的功能作用来说，第一部分是个</a:t>
            </a:r>
            <a:r>
              <a:rPr lang="en-US" altLang="zh-CN" dirty="0"/>
              <a:t>data term</a:t>
            </a:r>
            <a:r>
              <a:rPr lang="zh-CN" altLang="en-US" dirty="0"/>
              <a:t>，这个相当于我们每次求的</a:t>
            </a:r>
            <a:r>
              <a:rPr lang="en-US" altLang="zh-CN" dirty="0"/>
              <a:t>loss function</a:t>
            </a:r>
            <a:r>
              <a:rPr lang="zh-CN" altLang="en-US" dirty="0"/>
              <a:t>，保证结果的准确性，后面这个是</a:t>
            </a:r>
            <a:r>
              <a:rPr lang="en-US" altLang="zh-CN" dirty="0"/>
              <a:t>priori term</a:t>
            </a:r>
            <a:r>
              <a:rPr lang="zh-CN" altLang="en-US" dirty="0"/>
              <a:t>，也就是通过观察得到的先验概率。</a:t>
            </a:r>
            <a:endParaRPr lang="en-US" altLang="zh-CN" dirty="0"/>
          </a:p>
          <a:p>
            <a:endParaRPr lang="en-US" altLang="zh-CN" dirty="0"/>
          </a:p>
          <a:p>
            <a:r>
              <a:rPr lang="zh-CN" altLang="en-US" dirty="0"/>
              <a:t>然后这个优化问题进一步简化成四个概率之和</a:t>
            </a:r>
            <a:endParaRPr lang="en-US" altLang="zh-CN" dirty="0"/>
          </a:p>
          <a:p>
            <a:endParaRPr lang="en-US" altLang="zh-CN" dirty="0"/>
          </a:p>
          <a:p>
            <a:r>
              <a:rPr lang="zh-CN" altLang="en-US" dirty="0"/>
              <a:t>，</a:t>
            </a:r>
            <a:r>
              <a:rPr lang="en-US" altLang="zh-CN" dirty="0"/>
              <a:t>alpha </a:t>
            </a:r>
            <a:r>
              <a:rPr lang="zh-CN" altLang="en-US" dirty="0"/>
              <a:t>这个成分</a:t>
            </a:r>
            <a:r>
              <a:rPr lang="en-US" altLang="zh-CN" dirty="0"/>
              <a:t>component</a:t>
            </a:r>
            <a:r>
              <a:rPr lang="zh-CN" altLang="en-US" dirty="0"/>
              <a:t>实际上就是前景和后景的一个交互（）。</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11</a:t>
            </a:fld>
            <a:endParaRPr lang="zh-CN" altLang="en-US"/>
          </a:p>
        </p:txBody>
      </p:sp>
    </p:spTree>
    <p:extLst>
      <p:ext uri="{BB962C8B-B14F-4D97-AF65-F5344CB8AC3E}">
        <p14:creationId xmlns:p14="http://schemas.microsoft.com/office/powerpoint/2010/main" val="1341718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首先来看</a:t>
                </a:r>
                <a:r>
                  <a:rPr lang="en-US" altLang="zh-CN" dirty="0"/>
                  <a:t>Data term</a:t>
                </a:r>
                <a:r>
                  <a:rPr lang="zh-CN" altLang="en-US" dirty="0"/>
                  <a:t>，它的作用就是，用我们估计出来的</a:t>
                </a:r>
                <a:r>
                  <a:rPr lang="en-US" altLang="zh-CN" dirty="0"/>
                  <a:t>F,B,</a:t>
                </a:r>
                <a14:m>
                  <m:oMath xmlns:m="http://schemas.openxmlformats.org/officeDocument/2006/math">
                    <m:r>
                      <a:rPr lang="zh-CN" altLang="en-US" i="1" smtClean="0">
                        <a:latin typeface="Cambria Math" panose="02040503050406030204" pitchFamily="18" charset="0"/>
                      </a:rPr>
                      <m:t>𝛼</m:t>
                    </m:r>
                  </m:oMath>
                </a14:m>
                <a:r>
                  <a:rPr lang="zh-CN" altLang="en-US" dirty="0"/>
                  <a:t>的结果与我们观察到的图像</a:t>
                </a:r>
                <a:r>
                  <a:rPr lang="en-US" altLang="zh-CN" dirty="0"/>
                  <a:t>I</a:t>
                </a:r>
                <a:r>
                  <a:rPr lang="zh-CN" altLang="en-US" dirty="0"/>
                  <a:t>求出他们的距离做一个</a:t>
                </a:r>
                <a:r>
                  <a:rPr lang="en-US" altLang="zh-CN" dirty="0"/>
                  <a:t>loss function</a:t>
                </a:r>
                <a:r>
                  <a:rPr lang="zh-CN" altLang="en-US" dirty="0"/>
                  <a:t>。这样才能保证求出来的结果是对的。</a:t>
                </a:r>
                <a:endParaRPr lang="en-US" altLang="zh-CN" dirty="0"/>
              </a:p>
              <a:p>
                <a:r>
                  <a:rPr lang="zh-CN" altLang="en-US" dirty="0"/>
                  <a:t>如何构建这个</a:t>
                </a:r>
                <a:r>
                  <a:rPr lang="en-US" altLang="zh-CN" dirty="0"/>
                  <a:t>loss function</a:t>
                </a:r>
                <a14:m>
                  <m:oMath xmlns:m="http://schemas.openxmlformats.org/officeDocument/2006/math">
                    <m:r>
                      <a:rPr lang="en-US" altLang="zh-CN" b="0" i="0" smtClean="0">
                        <a:latin typeface="Cambria Math" panose="02040503050406030204" pitchFamily="18" charset="0"/>
                      </a:rPr>
                      <m:t> </m:t>
                    </m:r>
                    <m:r>
                      <m:rPr>
                        <m:sty m:val="p"/>
                      </m:rPr>
                      <a:rPr lang="en-US" altLang="zh-CN" b="0" i="1" smtClean="0">
                        <a:latin typeface="Cambria Math" panose="02040503050406030204" pitchFamily="18" charset="0"/>
                      </a:rPr>
                      <m:t>I</m:t>
                    </m:r>
                    <m:r>
                      <a:rPr lang="en-US" altLang="zh-CN" b="0" i="1" smtClean="0">
                        <a:latin typeface="Cambria Math" panose="02040503050406030204" pitchFamily="18" charset="0"/>
                      </a:rPr>
                      <m:t>−</m:t>
                    </m:r>
                    <m:r>
                      <a:rPr lang="en-US" altLang="zh-CN" b="0" i="0" smtClean="0">
                        <a:latin typeface="Cambria Math" panose="02040503050406030204" pitchFamily="18" charset="0"/>
                      </a:rPr>
                      <m:t> </m:t>
                    </m:r>
                    <m:r>
                      <a:rPr lang="zh-CN" altLang="en-US" i="1" smtClean="0">
                        <a:latin typeface="Cambria Math" panose="02040503050406030204" pitchFamily="18" charset="0"/>
                      </a:rPr>
                      <m:t>𝛼</m:t>
                    </m:r>
                    <m:r>
                      <a:rPr lang="zh-CN" altLang="en-US" i="1" smtClean="0">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r>
                          <a:rPr lang="zh-CN" altLang="en-US" i="1">
                            <a:latin typeface="Cambria Math" panose="02040503050406030204" pitchFamily="18" charset="0"/>
                          </a:rPr>
                          <m:t>𝛼</m:t>
                        </m:r>
                      </m:e>
                    </m:d>
                    <m:r>
                      <a:rPr lang="zh-CN" altLang="en-US" i="1">
                        <a:latin typeface="Cambria Math" panose="02040503050406030204" pitchFamily="18" charset="0"/>
                      </a:rPr>
                      <m:t>∙</m:t>
                    </m:r>
                    <m:r>
                      <a:rPr lang="en-US" altLang="zh-CN" i="1">
                        <a:latin typeface="Cambria Math" panose="02040503050406030204" pitchFamily="18" charset="0"/>
                      </a:rPr>
                      <m:t>𝐵</m:t>
                    </m:r>
                    <m:r>
                      <m:rPr>
                        <m:nor/>
                      </m:rPr>
                      <a:rPr lang="en-US" altLang="zh-CN" dirty="0">
                        <a:solidFill>
                          <a:srgbClr val="C00000"/>
                        </a:solidFill>
                      </a:rPr>
                      <m:t> </m:t>
                    </m:r>
                  </m:oMath>
                </a14:m>
                <a:r>
                  <a:rPr lang="zh-CN" altLang="en-US" dirty="0"/>
                  <a:t>，然后我们把</a:t>
                </a:r>
                <a:r>
                  <a:rPr lang="en-US" altLang="zh-CN" dirty="0"/>
                  <a:t>loss function</a:t>
                </a:r>
                <a:r>
                  <a:rPr lang="zh-CN" altLang="en-US" dirty="0"/>
                  <a:t>放到一个高斯函数里面。</a:t>
                </a:r>
                <a:endParaRPr lang="en-US" altLang="zh-CN" dirty="0"/>
              </a:p>
              <a:p>
                <a:r>
                  <a:rPr lang="zh-CN" altLang="en-US" dirty="0"/>
                  <a:t>那么当观察和估计结果，他们长得很像的时候，我们就得到一个接近</a:t>
                </a:r>
                <a:r>
                  <a:rPr lang="en-US" altLang="zh-CN" dirty="0"/>
                  <a:t>1</a:t>
                </a:r>
                <a:r>
                  <a:rPr lang="zh-CN" altLang="en-US" dirty="0"/>
                  <a:t>的概率。这是我们想要的，当他们</a:t>
                </a:r>
                <a:r>
                  <a:rPr lang="en-US" altLang="zh-CN" dirty="0"/>
                  <a:t>2</a:t>
                </a:r>
                <a:r>
                  <a:rPr lang="zh-CN" altLang="en-US" dirty="0"/>
                  <a:t>个很像，</a:t>
                </a:r>
                <a:r>
                  <a:rPr lang="en-US" altLang="zh-CN" dirty="0"/>
                  <a:t>data term</a:t>
                </a:r>
                <a:r>
                  <a:rPr lang="zh-CN" altLang="en-US" dirty="0"/>
                  <a:t>达到一个最大值，不像的时候，</a:t>
                </a:r>
                <a:r>
                  <a:rPr lang="en-US" altLang="zh-CN" dirty="0"/>
                  <a:t>data term</a:t>
                </a:r>
                <a:r>
                  <a:rPr lang="zh-CN" altLang="en-US" dirty="0"/>
                  <a:t>小一些。</a:t>
                </a:r>
                <a:endParaRPr lang="en-US" altLang="zh-CN" dirty="0"/>
              </a:p>
              <a:p>
                <a:endParaRPr lang="en-US" altLang="zh-CN" dirty="0"/>
              </a:p>
              <a:p>
                <a:r>
                  <a:rPr lang="zh-CN" altLang="en-US" dirty="0"/>
                  <a:t>实际计算的时候我们取了一个</a:t>
                </a:r>
                <a:r>
                  <a:rPr lang="en-US" altLang="zh-CN" dirty="0"/>
                  <a:t>log</a:t>
                </a:r>
                <a:r>
                  <a:rPr lang="zh-CN" altLang="en-US" dirty="0"/>
                  <a:t>，那么这个计算就更简单了，当你用</a:t>
                </a:r>
                <a:r>
                  <a:rPr lang="en-US" altLang="zh-CN" dirty="0"/>
                  <a:t>log</a:t>
                </a:r>
                <a:r>
                  <a:rPr lang="zh-CN" altLang="en-US" dirty="0"/>
                  <a:t>，它的</a:t>
                </a:r>
                <a:r>
                  <a:rPr lang="en-US" altLang="zh-CN" dirty="0"/>
                  <a:t>pdf</a:t>
                </a:r>
                <a:r>
                  <a:rPr lang="zh-CN" altLang="en-US" dirty="0"/>
                  <a:t>用高斯函数表达是比较好的主意。</a:t>
                </a:r>
                <a:endParaRPr lang="en-US" altLang="zh-CN" dirty="0"/>
              </a:p>
              <a:p>
                <a:endParaRPr lang="en-US" altLang="zh-CN" dirty="0"/>
              </a:p>
              <a:p>
                <a:r>
                  <a:rPr lang="zh-CN" altLang="en-US" dirty="0"/>
                  <a:t>高斯函数里还有一个</a:t>
                </a:r>
                <a:r>
                  <a:rPr lang="en-US" altLang="zh-CN" dirty="0"/>
                  <a:t>tunable</a:t>
                </a:r>
                <a:r>
                  <a:rPr lang="zh-CN" altLang="en-US" dirty="0"/>
                  <a:t>的参数，</a:t>
                </a:r>
                <a:r>
                  <a:rPr lang="en-US" altLang="zh-CN" dirty="0"/>
                  <a:t>sigma</a:t>
                </a:r>
                <a:r>
                  <a:rPr lang="zh-CN" altLang="en-US" dirty="0"/>
                  <a:t>，它可以作为调节</a:t>
                </a:r>
                <a:r>
                  <a:rPr lang="en-US" altLang="zh-CN" dirty="0"/>
                  <a:t>data term</a:t>
                </a:r>
                <a:r>
                  <a:rPr lang="zh-CN" altLang="en-US" dirty="0"/>
                  <a:t>和</a:t>
                </a:r>
                <a:r>
                  <a:rPr lang="en-US" altLang="zh-CN" dirty="0"/>
                  <a:t>priori term</a:t>
                </a:r>
                <a:r>
                  <a:rPr lang="zh-CN" altLang="en-US" dirty="0"/>
                  <a:t>，两个</a:t>
                </a:r>
                <a:r>
                  <a:rPr lang="en-US" altLang="zh-CN" dirty="0"/>
                  <a:t>term</a:t>
                </a:r>
                <a:r>
                  <a:rPr lang="zh-CN" altLang="en-US" dirty="0"/>
                  <a:t>之间重要性的指标。当</a:t>
                </a:r>
                <a:r>
                  <a:rPr lang="en-US" altLang="zh-CN" dirty="0"/>
                  <a:t>sigma</a:t>
                </a:r>
                <a:r>
                  <a:rPr lang="zh-CN" altLang="en-US" dirty="0"/>
                  <a:t>比较大的时候，你估计出来的结果和图像稍微大些也不会影响概率，也就是说不追求估计结果和图像很精确。。当你</a:t>
                </a:r>
                <a:r>
                  <a:rPr lang="en-US" altLang="zh-CN" dirty="0"/>
                  <a:t>sigma</a:t>
                </a:r>
                <a:r>
                  <a:rPr lang="zh-CN" altLang="en-US" dirty="0"/>
                  <a:t>比较小的时候，你估计出来的结果和图像稍微有点区别，概率就掉的比较大，所以说这时候要求 估计结果和图像要精确些。</a:t>
                </a:r>
                <a:endParaRPr lang="en-US" altLang="zh-CN" dirty="0"/>
              </a:p>
            </p:txBody>
          </p:sp>
        </mc:Choice>
        <mc:Fallback xmlns="">
          <p:sp>
            <p:nvSpPr>
              <p:cNvPr id="3" name="Notes Placeholder 2"/>
              <p:cNvSpPr>
                <a:spLocks noGrp="1"/>
              </p:cNvSpPr>
              <p:nvPr>
                <p:ph type="body" idx="1"/>
              </p:nvPr>
            </p:nvSpPr>
            <p:spPr/>
            <p:txBody>
              <a:bodyPr/>
              <a:lstStyle/>
              <a:p>
                <a:r>
                  <a:rPr lang="zh-CN" altLang="en-US" dirty="0"/>
                  <a:t>首先来看</a:t>
                </a:r>
                <a:r>
                  <a:rPr lang="en-US" altLang="zh-CN" dirty="0"/>
                  <a:t>Data term</a:t>
                </a:r>
                <a:r>
                  <a:rPr lang="zh-CN" altLang="en-US" dirty="0"/>
                  <a:t>，它的作用就是，用我们估计出来的</a:t>
                </a:r>
                <a:r>
                  <a:rPr lang="en-US" altLang="zh-CN" dirty="0"/>
                  <a:t>F,B,</a:t>
                </a:r>
                <a:r>
                  <a:rPr lang="zh-CN" altLang="en-US" i="0">
                    <a:latin typeface="Cambria Math" panose="02040503050406030204" pitchFamily="18" charset="0"/>
                  </a:rPr>
                  <a:t>𝛼</a:t>
                </a:r>
                <a:r>
                  <a:rPr lang="zh-CN" altLang="en-US" dirty="0"/>
                  <a:t>的结果与我们观察到的图像</a:t>
                </a:r>
                <a:r>
                  <a:rPr lang="en-US" altLang="zh-CN" dirty="0"/>
                  <a:t>I</a:t>
                </a:r>
                <a:r>
                  <a:rPr lang="zh-CN" altLang="en-US" dirty="0"/>
                  <a:t>求出他们的距离做一个</a:t>
                </a:r>
                <a:r>
                  <a:rPr lang="en-US" altLang="zh-CN" dirty="0"/>
                  <a:t>loss function</a:t>
                </a:r>
                <a:r>
                  <a:rPr lang="zh-CN" altLang="en-US" dirty="0"/>
                  <a:t>。这样才能保证求出来的结果是对的。</a:t>
                </a:r>
                <a:endParaRPr lang="en-US" altLang="zh-CN" dirty="0"/>
              </a:p>
              <a:p>
                <a:r>
                  <a:rPr lang="zh-CN" altLang="en-US" dirty="0"/>
                  <a:t>如何构建这个</a:t>
                </a:r>
                <a:r>
                  <a:rPr lang="en-US" altLang="zh-CN" dirty="0"/>
                  <a:t>loss function</a:t>
                </a:r>
                <a:r>
                  <a:rPr lang="en-US" altLang="zh-CN" b="0" i="0">
                    <a:latin typeface="Cambria Math" panose="02040503050406030204" pitchFamily="18" charset="0"/>
                  </a:rPr>
                  <a:t> I- </a:t>
                </a:r>
                <a:r>
                  <a:rPr lang="zh-CN" altLang="en-US" i="0">
                    <a:latin typeface="Cambria Math" panose="02040503050406030204" pitchFamily="18" charset="0"/>
                  </a:rPr>
                  <a:t>𝛼∙</a:t>
                </a:r>
                <a:r>
                  <a:rPr lang="en-US" altLang="zh-CN" i="0">
                    <a:latin typeface="Cambria Math" panose="02040503050406030204" pitchFamily="18" charset="0"/>
                  </a:rPr>
                  <a:t>𝐹+[1−</a:t>
                </a:r>
                <a:r>
                  <a:rPr lang="zh-CN" altLang="en-US" i="0">
                    <a:latin typeface="Cambria Math" panose="02040503050406030204" pitchFamily="18" charset="0"/>
                  </a:rPr>
                  <a:t>𝛼]∙</a:t>
                </a:r>
                <a:r>
                  <a:rPr lang="en-US" altLang="zh-CN" i="0">
                    <a:latin typeface="Cambria Math" panose="02040503050406030204" pitchFamily="18" charset="0"/>
                  </a:rPr>
                  <a:t>𝐵</a:t>
                </a:r>
                <a:r>
                  <a:rPr lang="en-US" altLang="zh-CN" i="0" dirty="0">
                    <a:solidFill>
                      <a:srgbClr val="C00000"/>
                    </a:solidFill>
                    <a:latin typeface="Cambria Math" panose="02040503050406030204" pitchFamily="18" charset="0"/>
                  </a:rPr>
                  <a:t>" </a:t>
                </a:r>
                <a:r>
                  <a:rPr lang="en-US" altLang="zh-CN" i="0" dirty="0">
                    <a:solidFill>
                      <a:srgbClr val="C00000"/>
                    </a:solidFill>
                  </a:rPr>
                  <a:t>"</a:t>
                </a:r>
                <a:r>
                  <a:rPr lang="zh-CN" altLang="en-US" dirty="0"/>
                  <a:t>，然后我们把</a:t>
                </a:r>
                <a:r>
                  <a:rPr lang="en-US" altLang="zh-CN" dirty="0"/>
                  <a:t>loss function</a:t>
                </a:r>
                <a:r>
                  <a:rPr lang="zh-CN" altLang="en-US" dirty="0"/>
                  <a:t>放到一个高斯函数里面。</a:t>
                </a:r>
                <a:endParaRPr lang="en-US" altLang="zh-CN" dirty="0"/>
              </a:p>
              <a:p>
                <a:r>
                  <a:rPr lang="zh-CN" altLang="en-US" dirty="0"/>
                  <a:t>那么当观察和估计结果，他们长得很像的时候，我们就得到一个接近</a:t>
                </a:r>
                <a:r>
                  <a:rPr lang="en-US" altLang="zh-CN" dirty="0"/>
                  <a:t>1</a:t>
                </a:r>
                <a:r>
                  <a:rPr lang="zh-CN" altLang="en-US" dirty="0"/>
                  <a:t>的概率。这是我们想要的，当他们</a:t>
                </a:r>
                <a:r>
                  <a:rPr lang="en-US" altLang="zh-CN" dirty="0"/>
                  <a:t>2</a:t>
                </a:r>
                <a:r>
                  <a:rPr lang="zh-CN" altLang="en-US" dirty="0"/>
                  <a:t>个很像，</a:t>
                </a:r>
                <a:r>
                  <a:rPr lang="en-US" altLang="zh-CN" dirty="0"/>
                  <a:t>data term</a:t>
                </a:r>
                <a:r>
                  <a:rPr lang="zh-CN" altLang="en-US" dirty="0"/>
                  <a:t>达到一个最大值，不像的时候，</a:t>
                </a:r>
                <a:r>
                  <a:rPr lang="en-US" altLang="zh-CN" dirty="0"/>
                  <a:t>data term</a:t>
                </a:r>
                <a:r>
                  <a:rPr lang="zh-CN" altLang="en-US" dirty="0"/>
                  <a:t>小一些。</a:t>
                </a:r>
                <a:endParaRPr lang="en-US" altLang="zh-CN" dirty="0"/>
              </a:p>
              <a:p>
                <a:endParaRPr lang="en-US" altLang="zh-CN" dirty="0"/>
              </a:p>
              <a:p>
                <a:r>
                  <a:rPr lang="zh-CN" altLang="en-US" dirty="0"/>
                  <a:t>实际计算的时候我们取了一个</a:t>
                </a:r>
                <a:r>
                  <a:rPr lang="en-US" altLang="zh-CN" dirty="0"/>
                  <a:t>log</a:t>
                </a:r>
                <a:r>
                  <a:rPr lang="zh-CN" altLang="en-US" dirty="0"/>
                  <a:t>，那么这个计算就更简单了，当你用</a:t>
                </a:r>
                <a:r>
                  <a:rPr lang="en-US" altLang="zh-CN" dirty="0"/>
                  <a:t>log</a:t>
                </a:r>
                <a:r>
                  <a:rPr lang="zh-CN" altLang="en-US" dirty="0"/>
                  <a:t>，它的</a:t>
                </a:r>
                <a:r>
                  <a:rPr lang="en-US" altLang="zh-CN" dirty="0"/>
                  <a:t>pdf</a:t>
                </a:r>
                <a:r>
                  <a:rPr lang="zh-CN" altLang="en-US" dirty="0"/>
                  <a:t>用高斯函数表达是比较好的主意。</a:t>
                </a:r>
                <a:endParaRPr lang="en-US" altLang="zh-CN" dirty="0"/>
              </a:p>
              <a:p>
                <a:endParaRPr lang="en-US" altLang="zh-CN" dirty="0"/>
              </a:p>
              <a:p>
                <a:r>
                  <a:rPr lang="zh-CN" altLang="en-US" dirty="0"/>
                  <a:t>高斯函数里还有一个</a:t>
                </a:r>
                <a:r>
                  <a:rPr lang="en-US" altLang="zh-CN" dirty="0"/>
                  <a:t>tunable</a:t>
                </a:r>
                <a:r>
                  <a:rPr lang="zh-CN" altLang="en-US" dirty="0"/>
                  <a:t>的参数，</a:t>
                </a:r>
                <a:r>
                  <a:rPr lang="en-US" altLang="zh-CN" dirty="0"/>
                  <a:t>sigma</a:t>
                </a:r>
                <a:r>
                  <a:rPr lang="zh-CN" altLang="en-US" dirty="0"/>
                  <a:t>，它可以作为调节</a:t>
                </a:r>
                <a:r>
                  <a:rPr lang="en-US" altLang="zh-CN" dirty="0"/>
                  <a:t>data term</a:t>
                </a:r>
                <a:r>
                  <a:rPr lang="zh-CN" altLang="en-US" dirty="0"/>
                  <a:t>和</a:t>
                </a:r>
                <a:r>
                  <a:rPr lang="en-US" altLang="zh-CN" dirty="0"/>
                  <a:t>priori term</a:t>
                </a:r>
                <a:r>
                  <a:rPr lang="zh-CN" altLang="en-US" dirty="0"/>
                  <a:t>，两个</a:t>
                </a:r>
                <a:r>
                  <a:rPr lang="en-US" altLang="zh-CN" dirty="0"/>
                  <a:t>term</a:t>
                </a:r>
                <a:r>
                  <a:rPr lang="zh-CN" altLang="en-US" dirty="0"/>
                  <a:t>之间重要性的指标。当</a:t>
                </a:r>
                <a:r>
                  <a:rPr lang="en-US" altLang="zh-CN" dirty="0"/>
                  <a:t>sigma</a:t>
                </a:r>
                <a:r>
                  <a:rPr lang="zh-CN" altLang="en-US" dirty="0"/>
                  <a:t>比较大的时候，你估计出来的结果和图像稍微大些也不会影响概率，也就是说不追求估计结果和图像很精确。。当你</a:t>
                </a:r>
                <a:r>
                  <a:rPr lang="en-US" altLang="zh-CN" dirty="0"/>
                  <a:t>sigma</a:t>
                </a:r>
                <a:r>
                  <a:rPr lang="zh-CN" altLang="en-US" dirty="0"/>
                  <a:t>比较小的时候，你估计出来的结果和图像稍微有点区别，概率就掉的比较大，所以说这时候要求 估计结果和图像要精确些。</a:t>
                </a:r>
                <a:endParaRPr lang="en-US" altLang="zh-CN" dirty="0"/>
              </a:p>
            </p:txBody>
          </p:sp>
        </mc:Fallback>
      </mc:AlternateContent>
      <p:sp>
        <p:nvSpPr>
          <p:cNvPr id="4" name="Slide Number Placeholder 3"/>
          <p:cNvSpPr>
            <a:spLocks noGrp="1"/>
          </p:cNvSpPr>
          <p:nvPr>
            <p:ph type="sldNum" sz="quarter" idx="5"/>
          </p:nvPr>
        </p:nvSpPr>
        <p:spPr/>
        <p:txBody>
          <a:bodyPr/>
          <a:lstStyle/>
          <a:p>
            <a:fld id="{B42A5D20-F5D1-4104-9F96-388F86B08CE8}" type="slidenum">
              <a:rPr lang="zh-CN" altLang="en-US" smtClean="0"/>
              <a:t>12</a:t>
            </a:fld>
            <a:endParaRPr lang="zh-CN" altLang="en-US"/>
          </a:p>
        </p:txBody>
      </p:sp>
    </p:spTree>
    <p:extLst>
      <p:ext uri="{BB962C8B-B14F-4D97-AF65-F5344CB8AC3E}">
        <p14:creationId xmlns:p14="http://schemas.microsoft.com/office/powerpoint/2010/main" val="1745464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讲</a:t>
            </a:r>
            <a:r>
              <a:rPr lang="en-US" altLang="zh-CN" dirty="0"/>
              <a:t>prior term</a:t>
            </a:r>
            <a:r>
              <a:rPr lang="zh-CN" altLang="en-US" dirty="0"/>
              <a:t>之前先讲一个概念，</a:t>
            </a:r>
            <a:r>
              <a:rPr lang="en-US" altLang="zh-CN" dirty="0" err="1"/>
              <a:t>trimap</a:t>
            </a:r>
            <a:r>
              <a:rPr lang="zh-CN" altLang="en-US" dirty="0"/>
              <a:t>。</a:t>
            </a:r>
            <a:endParaRPr lang="en-US" altLang="zh-CN" dirty="0"/>
          </a:p>
          <a:p>
            <a:r>
              <a:rPr lang="zh-CN" altLang="en-US" dirty="0"/>
              <a:t>左边这个玩偶的图片，我们对他</a:t>
            </a:r>
            <a:r>
              <a:rPr lang="en-US" altLang="zh-CN" dirty="0"/>
              <a:t>matting</a:t>
            </a:r>
            <a:r>
              <a:rPr lang="zh-CN" altLang="en-US" dirty="0"/>
              <a:t>，首先会分析到那里会比较难处理，它的尾巴，背部，头发这几块是比较</a:t>
            </a:r>
            <a:r>
              <a:rPr lang="en-US" altLang="zh-CN" dirty="0"/>
              <a:t>tricky</a:t>
            </a:r>
            <a:r>
              <a:rPr lang="zh-CN" altLang="en-US" dirty="0"/>
              <a:t>的部分，在前景和背景之间，</a:t>
            </a:r>
            <a:r>
              <a:rPr lang="en-US" altLang="zh-CN" dirty="0"/>
              <a:t>alpha</a:t>
            </a:r>
            <a:r>
              <a:rPr lang="zh-CN" altLang="en-US" dirty="0"/>
              <a:t>的值在</a:t>
            </a:r>
            <a:r>
              <a:rPr lang="en-US" altLang="zh-CN" dirty="0"/>
              <a:t>0</a:t>
            </a:r>
            <a:r>
              <a:rPr lang="zh-CN" altLang="en-US" dirty="0"/>
              <a:t>到</a:t>
            </a:r>
            <a:r>
              <a:rPr lang="en-US" altLang="zh-CN" dirty="0"/>
              <a:t>1</a:t>
            </a:r>
            <a:r>
              <a:rPr lang="zh-CN" altLang="en-US" dirty="0"/>
              <a:t>之间。那么这个难处理的地方我们标出来。</a:t>
            </a:r>
            <a:endParaRPr lang="en-US" altLang="zh-CN" dirty="0"/>
          </a:p>
          <a:p>
            <a:r>
              <a:rPr lang="zh-CN" altLang="en-US" dirty="0"/>
              <a:t>剩下的部分就没有什么问题，十分确定，中间这是前景的部分，左右</a:t>
            </a:r>
            <a:r>
              <a:rPr lang="en-US" altLang="zh-CN" dirty="0"/>
              <a:t>2</a:t>
            </a:r>
            <a:r>
              <a:rPr lang="zh-CN" altLang="en-US" dirty="0"/>
              <a:t>边是后景的部分。</a:t>
            </a:r>
            <a:endParaRPr lang="en-US" altLang="zh-CN" dirty="0"/>
          </a:p>
          <a:p>
            <a:endParaRPr lang="en-US" altLang="zh-CN" dirty="0"/>
          </a:p>
          <a:p>
            <a:r>
              <a:rPr lang="zh-CN" altLang="en-US" dirty="0"/>
              <a:t>所以右边这个</a:t>
            </a:r>
            <a:r>
              <a:rPr lang="en-US" altLang="zh-CN" dirty="0"/>
              <a:t>map</a:t>
            </a:r>
            <a:r>
              <a:rPr lang="zh-CN" altLang="en-US" dirty="0"/>
              <a:t>就是</a:t>
            </a:r>
            <a:r>
              <a:rPr lang="en-US" altLang="zh-CN" dirty="0" err="1"/>
              <a:t>trimap</a:t>
            </a:r>
            <a:r>
              <a:rPr lang="zh-CN" altLang="en-US" dirty="0"/>
              <a:t>，前景是</a:t>
            </a:r>
            <a:r>
              <a:rPr lang="en-US" altLang="zh-CN" dirty="0"/>
              <a:t>1</a:t>
            </a:r>
            <a:r>
              <a:rPr lang="zh-CN" altLang="en-US" dirty="0"/>
              <a:t>，背景是</a:t>
            </a:r>
            <a:r>
              <a:rPr lang="en-US" altLang="zh-CN" dirty="0"/>
              <a:t>0</a:t>
            </a:r>
            <a:r>
              <a:rPr lang="zh-CN" altLang="en-US" dirty="0"/>
              <a:t>，然后给了一个灰色的区域，就是比较</a:t>
            </a:r>
            <a:r>
              <a:rPr lang="en-US" altLang="zh-CN" dirty="0"/>
              <a:t>tricky</a:t>
            </a:r>
            <a:r>
              <a:rPr lang="zh-CN" altLang="en-US" dirty="0"/>
              <a:t>的地方，它认为你</a:t>
            </a:r>
            <a:r>
              <a:rPr lang="en-US" altLang="zh-CN" dirty="0"/>
              <a:t>alpha x</a:t>
            </a:r>
            <a:r>
              <a:rPr lang="zh-CN" altLang="en-US" dirty="0"/>
              <a:t>，</a:t>
            </a:r>
            <a:r>
              <a:rPr lang="en-US" altLang="zh-CN" dirty="0"/>
              <a:t>y</a:t>
            </a:r>
            <a:r>
              <a:rPr lang="zh-CN" altLang="en-US" dirty="0"/>
              <a:t>需要求一下的地方。</a:t>
            </a:r>
            <a:endParaRPr lang="en-US" altLang="zh-CN" dirty="0"/>
          </a:p>
          <a:p>
            <a:endParaRPr lang="en-US" altLang="zh-CN" dirty="0"/>
          </a:p>
          <a:p>
            <a:r>
              <a:rPr lang="en-US" altLang="zh-CN" dirty="0" err="1"/>
              <a:t>Trimap</a:t>
            </a:r>
            <a:r>
              <a:rPr lang="zh-CN" altLang="en-US" dirty="0"/>
              <a:t>是如何形成的，比较适合的方法有</a:t>
            </a:r>
            <a:r>
              <a:rPr lang="en-US" altLang="zh-CN" dirty="0"/>
              <a:t>Graph cut</a:t>
            </a:r>
            <a:r>
              <a:rPr lang="zh-CN" altLang="en-US" dirty="0"/>
              <a:t>，前景背景里给一些</a:t>
            </a:r>
            <a:r>
              <a:rPr lang="en-US" altLang="zh-CN" dirty="0"/>
              <a:t>prior</a:t>
            </a:r>
            <a:r>
              <a:rPr lang="zh-CN" altLang="en-US" dirty="0"/>
              <a:t>信息，然后可以把前景和背景大概分割出来。基于这种方法做出来的</a:t>
            </a:r>
            <a:r>
              <a:rPr lang="en-US" altLang="zh-CN" dirty="0"/>
              <a:t>mask</a:t>
            </a:r>
            <a:r>
              <a:rPr lang="zh-CN" altLang="en-US" dirty="0"/>
              <a:t>可以给他做一个</a:t>
            </a:r>
            <a:r>
              <a:rPr lang="en-US" altLang="zh-CN" dirty="0"/>
              <a:t>erosion</a:t>
            </a:r>
            <a:r>
              <a:rPr lang="zh-CN" altLang="en-US" dirty="0"/>
              <a:t>，作为它的前景，你目测的估计在给他做一个</a:t>
            </a:r>
            <a:r>
              <a:rPr lang="en-US" altLang="zh-CN" dirty="0"/>
              <a:t>dilation</a:t>
            </a:r>
            <a:r>
              <a:rPr lang="zh-CN" altLang="en-US" dirty="0"/>
              <a:t>，作为它背景的地方，中间剩下的就是灰色的部分。这是一个比较简单的执行方式。</a:t>
            </a:r>
            <a:endParaRPr lang="en-US" altLang="zh-CN"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13</a:t>
            </a:fld>
            <a:endParaRPr lang="zh-CN" altLang="en-US"/>
          </a:p>
        </p:txBody>
      </p:sp>
    </p:spTree>
    <p:extLst>
      <p:ext uri="{BB962C8B-B14F-4D97-AF65-F5344CB8AC3E}">
        <p14:creationId xmlns:p14="http://schemas.microsoft.com/office/powerpoint/2010/main" val="2164592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基于已知的</a:t>
            </a:r>
            <a:r>
              <a:rPr lang="en-US" altLang="zh-CN" dirty="0" err="1"/>
              <a:t>trimap</a:t>
            </a:r>
            <a:r>
              <a:rPr lang="zh-CN" altLang="en-US" dirty="0"/>
              <a:t>，或者你手动做一些</a:t>
            </a:r>
            <a:r>
              <a:rPr lang="en-US" altLang="zh-CN" dirty="0"/>
              <a:t>scribbles</a:t>
            </a:r>
            <a:r>
              <a:rPr lang="zh-CN" altLang="en-US" dirty="0"/>
              <a:t>，就是涂鸦，你简单的选择前景和后景在哪里。然后在你的</a:t>
            </a:r>
            <a:r>
              <a:rPr lang="en-US" altLang="zh-CN" dirty="0" err="1"/>
              <a:t>trimap</a:t>
            </a:r>
            <a:r>
              <a:rPr lang="zh-CN" altLang="en-US" dirty="0"/>
              <a:t>里面有很确定的前景是什么，背景是什么，那么可以对前景背景的信息计算出它的统计值出来。</a:t>
            </a:r>
            <a:endParaRPr lang="en-US" altLang="zh-CN" dirty="0"/>
          </a:p>
          <a:p>
            <a:r>
              <a:rPr lang="zh-CN" altLang="en-US" dirty="0"/>
              <a:t>当然在这个</a:t>
            </a:r>
            <a:r>
              <a:rPr lang="en-US" altLang="zh-CN" dirty="0"/>
              <a:t>Bayesian</a:t>
            </a:r>
            <a:r>
              <a:rPr lang="zh-CN" altLang="en-US" dirty="0"/>
              <a:t>这个方法里，我们假设前景和背景的概率是服从高斯分布，对于</a:t>
            </a:r>
            <a:r>
              <a:rPr lang="en-US" altLang="zh-CN" dirty="0"/>
              <a:t>alpha</a:t>
            </a:r>
            <a:r>
              <a:rPr lang="zh-CN" altLang="en-US" dirty="0"/>
              <a:t>是很简单，只认为它是常数。</a:t>
            </a:r>
            <a:endParaRPr lang="en-US" altLang="zh-CN" dirty="0"/>
          </a:p>
          <a:p>
            <a:endParaRPr lang="en-US" dirty="0"/>
          </a:p>
          <a:p>
            <a:r>
              <a:rPr lang="zh-CN" altLang="en-US" dirty="0"/>
              <a:t>实际上服从高斯分布这个假设是这个方法里最强的假设，</a:t>
            </a:r>
            <a:r>
              <a:rPr lang="en-US" altLang="zh-CN" dirty="0"/>
              <a:t>F</a:t>
            </a:r>
            <a:r>
              <a:rPr lang="zh-CN" altLang="en-US" dirty="0"/>
              <a:t>和</a:t>
            </a:r>
            <a:r>
              <a:rPr lang="en-US" altLang="zh-CN" dirty="0"/>
              <a:t>B</a:t>
            </a:r>
            <a:r>
              <a:rPr lang="zh-CN" altLang="en-US" dirty="0"/>
              <a:t>都服从高斯分布，这也导致</a:t>
            </a:r>
            <a:r>
              <a:rPr lang="en-US" altLang="zh-CN" dirty="0"/>
              <a:t>F</a:t>
            </a:r>
            <a:r>
              <a:rPr lang="zh-CN" altLang="en-US" dirty="0"/>
              <a:t>和</a:t>
            </a:r>
            <a:r>
              <a:rPr lang="en-US" altLang="zh-CN" dirty="0"/>
              <a:t>B</a:t>
            </a:r>
            <a:r>
              <a:rPr lang="zh-CN" altLang="en-US" dirty="0"/>
              <a:t>需要有一定统计上的区别，如果你背景是在绿色的环境，前景人物穿着绿色的一幅，这时候很可能得到同样的分布，就难以区分开来做</a:t>
            </a:r>
            <a:r>
              <a:rPr lang="en-US" altLang="zh-CN" dirty="0"/>
              <a:t>matting</a:t>
            </a:r>
            <a:endParaRPr lang="en-US" dirty="0"/>
          </a:p>
          <a:p>
            <a:endParaRPr lang="en-US" dirty="0"/>
          </a:p>
          <a:p>
            <a:r>
              <a:rPr lang="zh-CN" altLang="en-US" dirty="0"/>
              <a:t>实际在优化代价函数的话，因为我们要对</a:t>
            </a:r>
            <a:r>
              <a:rPr lang="en-US" altLang="zh-CN" dirty="0"/>
              <a:t>F</a:t>
            </a:r>
            <a:r>
              <a:rPr lang="zh-CN" altLang="en-US" dirty="0"/>
              <a:t>，</a:t>
            </a:r>
            <a:r>
              <a:rPr lang="en-US" altLang="zh-CN" dirty="0"/>
              <a:t>B</a:t>
            </a:r>
            <a:r>
              <a:rPr lang="zh-CN" altLang="en-US" dirty="0"/>
              <a:t>，</a:t>
            </a:r>
            <a:r>
              <a:rPr lang="en-US" altLang="zh-CN" dirty="0"/>
              <a:t>alpha</a:t>
            </a:r>
            <a:r>
              <a:rPr lang="zh-CN" altLang="en-US" dirty="0"/>
              <a:t>，这几个求偏导，这时候</a:t>
            </a:r>
            <a:r>
              <a:rPr lang="en-US" altLang="zh-CN" dirty="0"/>
              <a:t>P</a:t>
            </a:r>
            <a:r>
              <a:rPr lang="zh-CN" altLang="en-US" dirty="0"/>
              <a:t>（</a:t>
            </a:r>
            <a:r>
              <a:rPr lang="en-US" altLang="zh-CN" dirty="0"/>
              <a:t>alpha</a:t>
            </a:r>
            <a:r>
              <a:rPr lang="zh-CN" altLang="en-US" dirty="0"/>
              <a:t>）是常数，偏导数为</a:t>
            </a:r>
            <a:r>
              <a:rPr lang="en-US" altLang="zh-CN" dirty="0"/>
              <a:t>0</a:t>
            </a:r>
            <a:r>
              <a:rPr lang="zh-CN" altLang="en-US" dirty="0"/>
              <a:t>，实际优化的时候把</a:t>
            </a:r>
            <a:r>
              <a:rPr lang="en-US" altLang="zh-CN" dirty="0"/>
              <a:t>alpha</a:t>
            </a:r>
            <a:r>
              <a:rPr lang="zh-CN" altLang="en-US" dirty="0"/>
              <a:t>去掉了，实际上只求</a:t>
            </a:r>
            <a:r>
              <a:rPr lang="en-US" altLang="zh-CN" dirty="0"/>
              <a:t>F</a:t>
            </a:r>
            <a:r>
              <a:rPr lang="zh-CN" altLang="en-US" dirty="0"/>
              <a:t>和</a:t>
            </a:r>
            <a:r>
              <a:rPr lang="en-US" altLang="zh-CN" dirty="0"/>
              <a:t>B</a:t>
            </a:r>
            <a:r>
              <a:rPr lang="zh-CN" altLang="en-US" dirty="0"/>
              <a:t>，最后是通过</a:t>
            </a:r>
            <a:r>
              <a:rPr lang="en-US" altLang="zh-CN" dirty="0"/>
              <a:t>F</a:t>
            </a:r>
            <a:r>
              <a:rPr lang="zh-CN" altLang="en-US" dirty="0"/>
              <a:t>和</a:t>
            </a:r>
            <a:r>
              <a:rPr lang="en-US" altLang="zh-CN" dirty="0"/>
              <a:t>B</a:t>
            </a:r>
            <a:r>
              <a:rPr lang="zh-CN" altLang="en-US" dirty="0"/>
              <a:t>把</a:t>
            </a:r>
            <a:r>
              <a:rPr lang="en-US" altLang="zh-CN" dirty="0"/>
              <a:t>alpha</a:t>
            </a:r>
            <a:r>
              <a:rPr lang="zh-CN" altLang="en-US" dirty="0"/>
              <a:t>求出来。</a:t>
            </a:r>
            <a:endParaRPr lang="en-US" altLang="zh-CN" dirty="0"/>
          </a:p>
          <a:p>
            <a:endParaRPr lang="en-US" dirty="0"/>
          </a:p>
          <a:p>
            <a:r>
              <a:rPr lang="zh-CN" altLang="en-US" dirty="0"/>
              <a:t>然后以背景为例，</a:t>
            </a:r>
            <a:r>
              <a:rPr lang="en-US" altLang="zh-CN" dirty="0"/>
              <a:t>PB</a:t>
            </a:r>
            <a:r>
              <a:rPr lang="zh-CN" altLang="en-US" dirty="0"/>
              <a:t>很简单，每个</a:t>
            </a:r>
            <a:r>
              <a:rPr lang="en-US" altLang="zh-CN" dirty="0"/>
              <a:t>pixel</a:t>
            </a:r>
            <a:r>
              <a:rPr lang="zh-CN" altLang="en-US" dirty="0"/>
              <a:t>和平均值的一个关系，然后除以</a:t>
            </a:r>
            <a:r>
              <a:rPr lang="en-US" altLang="zh-CN" dirty="0"/>
              <a:t>sigma</a:t>
            </a:r>
            <a:r>
              <a:rPr lang="zh-CN" altLang="en-US" dirty="0"/>
              <a:t>。我们如果取</a:t>
            </a:r>
            <a:r>
              <a:rPr lang="en-US" altLang="zh-CN" dirty="0"/>
              <a:t>log</a:t>
            </a:r>
            <a:r>
              <a:rPr lang="zh-CN" altLang="en-US" dirty="0"/>
              <a:t>，这个计算就会化简的非常简单。</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14</a:t>
            </a:fld>
            <a:endParaRPr lang="zh-CN" altLang="en-US"/>
          </a:p>
        </p:txBody>
      </p:sp>
    </p:spTree>
    <p:extLst>
      <p:ext uri="{BB962C8B-B14F-4D97-AF65-F5344CB8AC3E}">
        <p14:creationId xmlns:p14="http://schemas.microsoft.com/office/powerpoint/2010/main" val="1218893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最后看一下，整个方程变成了什么样子。</a:t>
                </a:r>
                <a:endParaRPr lang="en-US" altLang="zh-CN" dirty="0"/>
              </a:p>
              <a:p>
                <a:r>
                  <a:rPr lang="zh-CN" altLang="en-US" dirty="0"/>
                  <a:t>看起来很多变量，但是变量都很简单。基于你的</a:t>
                </a:r>
                <a:r>
                  <a:rPr lang="en-US" altLang="zh-CN" dirty="0" err="1"/>
                  <a:t>trimap</a:t>
                </a:r>
                <a:r>
                  <a:rPr lang="zh-CN" altLang="en-US" dirty="0"/>
                  <a:t>得到的，有</a:t>
                </a:r>
                <a:r>
                  <a:rPr lang="en-US" altLang="zh-CN" dirty="0"/>
                  <a:t>B</a:t>
                </a:r>
                <a:r>
                  <a:rPr lang="zh-CN" altLang="en-US" dirty="0"/>
                  <a:t>，</a:t>
                </a:r>
                <a:r>
                  <a:rPr lang="en-US" altLang="zh-CN" dirty="0"/>
                  <a:t>F</a:t>
                </a:r>
                <a:r>
                  <a:rPr lang="zh-CN" altLang="en-US" dirty="0"/>
                  <a:t>你要求的前景后景，他们的均值</a:t>
                </a:r>
                <a:r>
                  <a:rPr lang="en-US" altLang="zh-CN" dirty="0" err="1"/>
                  <a:t>miu</a:t>
                </a:r>
                <a:r>
                  <a:rPr lang="zh-CN" altLang="en-US" dirty="0"/>
                  <a:t>，方差</a:t>
                </a:r>
                <a:r>
                  <a:rPr lang="en-US" altLang="zh-CN" dirty="0"/>
                  <a:t>sigma</a:t>
                </a:r>
                <a:r>
                  <a:rPr lang="zh-CN" altLang="en-US" dirty="0"/>
                  <a:t>。</a:t>
                </a:r>
                <a:endParaRPr lang="en-US" altLang="zh-CN" dirty="0"/>
              </a:p>
              <a:p>
                <a:r>
                  <a:rPr lang="zh-CN" altLang="en-US" dirty="0"/>
                  <a:t>这样把整幅图像抠图变成了一个</a:t>
                </a:r>
                <a:r>
                  <a:rPr lang="en-US" altLang="zh-CN" dirty="0"/>
                  <a:t>optimization</a:t>
                </a:r>
                <a:r>
                  <a:rPr lang="zh-CN" altLang="en-US" dirty="0"/>
                  <a:t>的问题，你对</a:t>
                </a:r>
                <a:r>
                  <a:rPr lang="en-US" altLang="zh-CN" dirty="0"/>
                  <a:t>F</a:t>
                </a:r>
                <a:r>
                  <a:rPr lang="zh-CN" altLang="en-US" dirty="0"/>
                  <a:t>，对</a:t>
                </a:r>
                <a:r>
                  <a:rPr lang="en-US" altLang="zh-CN" dirty="0"/>
                  <a:t>B</a:t>
                </a:r>
                <a:r>
                  <a:rPr lang="zh-CN" altLang="en-US" dirty="0"/>
                  <a:t>求偏导，让他们的偏导等于</a:t>
                </a:r>
                <a:r>
                  <a:rPr lang="en-US" altLang="zh-CN" dirty="0"/>
                  <a:t>0</a:t>
                </a:r>
                <a:r>
                  <a:rPr lang="zh-CN" altLang="en-US" dirty="0"/>
                  <a:t>，然后就得到一个方程，这个方程大概长这样。</a:t>
                </a:r>
                <a:r>
                  <a:rPr lang="en-US" altLang="zh-CN" dirty="0"/>
                  <a:t>6</a:t>
                </a:r>
                <a:r>
                  <a:rPr lang="zh-CN" altLang="en-US" dirty="0"/>
                  <a:t>个未知数</a:t>
                </a:r>
                <a:endParaRPr lang="en-US" altLang="zh-CN" dirty="0"/>
              </a:p>
              <a:p>
                <a:r>
                  <a:rPr lang="zh-CN" altLang="en-US" dirty="0"/>
                  <a:t>（画图）求得</a:t>
                </a:r>
                <a:r>
                  <a:rPr lang="en-US" altLang="zh-CN" dirty="0"/>
                  <a:t>F</a:t>
                </a:r>
                <a:r>
                  <a:rPr lang="zh-CN" altLang="en-US" dirty="0"/>
                  <a:t>，</a:t>
                </a:r>
                <a:r>
                  <a:rPr lang="en-US" altLang="zh-CN" dirty="0"/>
                  <a:t>B</a:t>
                </a:r>
                <a:r>
                  <a:rPr lang="zh-CN" altLang="en-US" dirty="0"/>
                  <a:t>，就可以根据</a:t>
                </a:r>
                <a:r>
                  <a:rPr lang="en-US" altLang="zh-CN" dirty="0"/>
                  <a:t>I=</a:t>
                </a:r>
                <a14:m>
                  <m:oMath xmlns:m="http://schemas.openxmlformats.org/officeDocument/2006/math">
                    <m:r>
                      <a:rPr lang="zh-CN" altLang="en-US" i="1" smtClean="0">
                        <a:latin typeface="Cambria Math" panose="02040503050406030204" pitchFamily="18" charset="0"/>
                      </a:rPr>
                      <m:t>𝛼</m:t>
                    </m:r>
                  </m:oMath>
                </a14:m>
                <a:r>
                  <a:rPr lang="en-US" altLang="zh-CN" dirty="0" err="1"/>
                  <a:t>F</a:t>
                </a:r>
                <a:r>
                  <a:rPr lang="en-US" altLang="zh-CN" dirty="0"/>
                  <a:t>+</a:t>
                </a:r>
                <a:r>
                  <a:rPr lang="zh-CN" altLang="en-US" dirty="0"/>
                  <a:t>（</a:t>
                </a:r>
                <a:r>
                  <a:rPr lang="en-US" altLang="zh-CN" dirty="0"/>
                  <a:t>1-</a:t>
                </a:r>
                <a14:m>
                  <m:oMath xmlns:m="http://schemas.openxmlformats.org/officeDocument/2006/math">
                    <m:r>
                      <a:rPr lang="zh-CN" altLang="en-US" i="1" smtClean="0">
                        <a:latin typeface="Cambria Math" panose="02040503050406030204" pitchFamily="18" charset="0"/>
                      </a:rPr>
                      <m:t>𝛼</m:t>
                    </m:r>
                  </m:oMath>
                </a14:m>
                <a:r>
                  <a:rPr lang="zh-CN" altLang="en-US" dirty="0"/>
                  <a:t>）</a:t>
                </a:r>
                <a:r>
                  <a:rPr lang="en-US" altLang="zh-CN" dirty="0"/>
                  <a:t>B</a:t>
                </a:r>
                <a:r>
                  <a:rPr lang="zh-CN" altLang="en-US" dirty="0"/>
                  <a:t>求出</a:t>
                </a:r>
                <a14:m>
                  <m:oMath xmlns:m="http://schemas.openxmlformats.org/officeDocument/2006/math">
                    <m:r>
                      <a:rPr lang="zh-CN" altLang="en-US" i="1" smtClean="0">
                        <a:latin typeface="Cambria Math" panose="02040503050406030204" pitchFamily="18" charset="0"/>
                      </a:rPr>
                      <m:t>𝛼</m:t>
                    </m:r>
                  </m:oMath>
                </a14:m>
                <a:r>
                  <a:rPr lang="zh-CN" altLang="en-US" dirty="0"/>
                  <a:t>。</a:t>
                </a:r>
                <a:endParaRPr lang="en-US" altLang="zh-CN" dirty="0"/>
              </a:p>
              <a:p>
                <a:endParaRPr lang="en-US" dirty="0"/>
              </a:p>
              <a:p>
                <a:r>
                  <a:rPr lang="en-US" altLang="zh-CN" dirty="0"/>
                  <a:t>Alpha</a:t>
                </a:r>
                <a:r>
                  <a:rPr lang="zh-CN" altLang="en-US" dirty="0"/>
                  <a:t>不需要求，我们假设它是常数，优化时偏导为</a:t>
                </a:r>
                <a:r>
                  <a:rPr lang="en-US" altLang="zh-CN" dirty="0"/>
                  <a:t>0</a:t>
                </a:r>
                <a:r>
                  <a:rPr lang="zh-CN" altLang="en-US" dirty="0"/>
                  <a:t>，不影响优化。</a:t>
                </a:r>
                <a:endParaRPr lang="en-US" dirty="0"/>
              </a:p>
            </p:txBody>
          </p:sp>
        </mc:Choice>
        <mc:Fallback xmlns="">
          <p:sp>
            <p:nvSpPr>
              <p:cNvPr id="3" name="Notes Placeholder 2"/>
              <p:cNvSpPr>
                <a:spLocks noGrp="1"/>
              </p:cNvSpPr>
              <p:nvPr>
                <p:ph type="body" idx="1"/>
              </p:nvPr>
            </p:nvSpPr>
            <p:spPr/>
            <p:txBody>
              <a:bodyPr/>
              <a:lstStyle/>
              <a:p>
                <a:r>
                  <a:rPr lang="zh-CN" altLang="en-US" dirty="0"/>
                  <a:t>最后看一下，整个方程变成了什么样子。</a:t>
                </a:r>
                <a:endParaRPr lang="en-US" altLang="zh-CN" dirty="0"/>
              </a:p>
              <a:p>
                <a:r>
                  <a:rPr lang="zh-CN" altLang="en-US" dirty="0"/>
                  <a:t>看起来很多变量，但是变量都很简单。基于你的</a:t>
                </a:r>
                <a:r>
                  <a:rPr lang="en-US" altLang="zh-CN" dirty="0" err="1"/>
                  <a:t>trimap</a:t>
                </a:r>
                <a:r>
                  <a:rPr lang="zh-CN" altLang="en-US" dirty="0"/>
                  <a:t>得到的，有</a:t>
                </a:r>
                <a:r>
                  <a:rPr lang="en-US" altLang="zh-CN" dirty="0"/>
                  <a:t>B</a:t>
                </a:r>
                <a:r>
                  <a:rPr lang="zh-CN" altLang="en-US" dirty="0"/>
                  <a:t>，</a:t>
                </a:r>
                <a:r>
                  <a:rPr lang="en-US" altLang="zh-CN" dirty="0"/>
                  <a:t>F</a:t>
                </a:r>
                <a:r>
                  <a:rPr lang="zh-CN" altLang="en-US" dirty="0"/>
                  <a:t>你要求的前景后景，他们的均值</a:t>
                </a:r>
                <a:r>
                  <a:rPr lang="en-US" altLang="zh-CN" dirty="0" err="1"/>
                  <a:t>miu</a:t>
                </a:r>
                <a:r>
                  <a:rPr lang="zh-CN" altLang="en-US" dirty="0"/>
                  <a:t>，方差</a:t>
                </a:r>
                <a:r>
                  <a:rPr lang="en-US" altLang="zh-CN" dirty="0"/>
                  <a:t>sigma</a:t>
                </a:r>
                <a:r>
                  <a:rPr lang="zh-CN" altLang="en-US" dirty="0"/>
                  <a:t>。</a:t>
                </a:r>
                <a:endParaRPr lang="en-US" altLang="zh-CN" dirty="0"/>
              </a:p>
              <a:p>
                <a:r>
                  <a:rPr lang="zh-CN" altLang="en-US" dirty="0"/>
                  <a:t>这样把整幅图像抠图变成了一个</a:t>
                </a:r>
                <a:r>
                  <a:rPr lang="en-US" altLang="zh-CN" dirty="0"/>
                  <a:t>optimization</a:t>
                </a:r>
                <a:r>
                  <a:rPr lang="zh-CN" altLang="en-US" dirty="0"/>
                  <a:t>的问题，你对</a:t>
                </a:r>
                <a:r>
                  <a:rPr lang="en-US" altLang="zh-CN" dirty="0"/>
                  <a:t>F</a:t>
                </a:r>
                <a:r>
                  <a:rPr lang="zh-CN" altLang="en-US" dirty="0"/>
                  <a:t>，对</a:t>
                </a:r>
                <a:r>
                  <a:rPr lang="en-US" altLang="zh-CN" dirty="0"/>
                  <a:t>B</a:t>
                </a:r>
                <a:r>
                  <a:rPr lang="zh-CN" altLang="en-US" dirty="0"/>
                  <a:t>求偏导，让他们的偏导等于</a:t>
                </a:r>
                <a:r>
                  <a:rPr lang="en-US" altLang="zh-CN" dirty="0"/>
                  <a:t>0</a:t>
                </a:r>
                <a:r>
                  <a:rPr lang="zh-CN" altLang="en-US" dirty="0"/>
                  <a:t>，然后就得到一个方程，这个方程大概长这样。</a:t>
                </a:r>
                <a:r>
                  <a:rPr lang="en-US" altLang="zh-CN" dirty="0"/>
                  <a:t>6</a:t>
                </a:r>
                <a:r>
                  <a:rPr lang="zh-CN" altLang="en-US" dirty="0"/>
                  <a:t>个未知数</a:t>
                </a:r>
                <a:endParaRPr lang="en-US" altLang="zh-CN" dirty="0"/>
              </a:p>
              <a:p>
                <a:r>
                  <a:rPr lang="zh-CN" altLang="en-US" dirty="0"/>
                  <a:t>（画图）求得</a:t>
                </a:r>
                <a:r>
                  <a:rPr lang="en-US" altLang="zh-CN" dirty="0"/>
                  <a:t>F</a:t>
                </a:r>
                <a:r>
                  <a:rPr lang="zh-CN" altLang="en-US" dirty="0"/>
                  <a:t>，</a:t>
                </a:r>
                <a:r>
                  <a:rPr lang="en-US" altLang="zh-CN" dirty="0"/>
                  <a:t>B</a:t>
                </a:r>
                <a:r>
                  <a:rPr lang="zh-CN" altLang="en-US" dirty="0"/>
                  <a:t>，就可以根据</a:t>
                </a:r>
                <a:r>
                  <a:rPr lang="en-US" altLang="zh-CN" dirty="0"/>
                  <a:t>I=</a:t>
                </a:r>
                <a:r>
                  <a:rPr lang="zh-CN" altLang="en-US" i="0">
                    <a:latin typeface="Cambria Math" panose="02040503050406030204" pitchFamily="18" charset="0"/>
                  </a:rPr>
                  <a:t>𝛼</a:t>
                </a:r>
                <a:r>
                  <a:rPr lang="en-US" altLang="zh-CN" dirty="0" err="1"/>
                  <a:t>F</a:t>
                </a:r>
                <a:r>
                  <a:rPr lang="en-US" altLang="zh-CN" dirty="0"/>
                  <a:t>+</a:t>
                </a:r>
                <a:r>
                  <a:rPr lang="zh-CN" altLang="en-US" dirty="0"/>
                  <a:t>（</a:t>
                </a:r>
                <a:r>
                  <a:rPr lang="en-US" altLang="zh-CN" dirty="0"/>
                  <a:t>1-</a:t>
                </a:r>
                <a:r>
                  <a:rPr lang="zh-CN" altLang="en-US" i="0">
                    <a:latin typeface="Cambria Math" panose="02040503050406030204" pitchFamily="18" charset="0"/>
                  </a:rPr>
                  <a:t>𝛼</a:t>
                </a:r>
                <a:r>
                  <a:rPr lang="zh-CN" altLang="en-US" dirty="0"/>
                  <a:t>）</a:t>
                </a:r>
                <a:r>
                  <a:rPr lang="en-US" altLang="zh-CN" dirty="0"/>
                  <a:t>B</a:t>
                </a:r>
                <a:r>
                  <a:rPr lang="zh-CN" altLang="en-US" dirty="0"/>
                  <a:t>求出</a:t>
                </a:r>
                <a:r>
                  <a:rPr lang="zh-CN" altLang="en-US" i="0">
                    <a:latin typeface="Cambria Math" panose="02040503050406030204" pitchFamily="18" charset="0"/>
                  </a:rPr>
                  <a:t>𝛼</a:t>
                </a:r>
                <a:r>
                  <a:rPr lang="zh-CN" altLang="en-US" dirty="0"/>
                  <a:t>。</a:t>
                </a:r>
                <a:endParaRPr lang="en-US" altLang="zh-CN" dirty="0"/>
              </a:p>
              <a:p>
                <a:endParaRPr lang="en-US" dirty="0"/>
              </a:p>
              <a:p>
                <a:r>
                  <a:rPr lang="en-US" altLang="zh-CN" dirty="0"/>
                  <a:t>Alpha</a:t>
                </a:r>
                <a:r>
                  <a:rPr lang="zh-CN" altLang="en-US" dirty="0"/>
                  <a:t>不需要求，我们假设它是常数，优化时偏导为</a:t>
                </a:r>
                <a:r>
                  <a:rPr lang="en-US" altLang="zh-CN" dirty="0"/>
                  <a:t>0</a:t>
                </a:r>
                <a:r>
                  <a:rPr lang="zh-CN" altLang="en-US" dirty="0"/>
                  <a:t>，不影响优化。</a:t>
                </a:r>
                <a:endParaRPr lang="en-US" dirty="0"/>
              </a:p>
            </p:txBody>
          </p:sp>
        </mc:Fallback>
      </mc:AlternateContent>
      <p:sp>
        <p:nvSpPr>
          <p:cNvPr id="4" name="Slide Number Placeholder 3"/>
          <p:cNvSpPr>
            <a:spLocks noGrp="1"/>
          </p:cNvSpPr>
          <p:nvPr>
            <p:ph type="sldNum" sz="quarter" idx="5"/>
          </p:nvPr>
        </p:nvSpPr>
        <p:spPr/>
        <p:txBody>
          <a:bodyPr/>
          <a:lstStyle/>
          <a:p>
            <a:fld id="{B42A5D20-F5D1-4104-9F96-388F86B08CE8}" type="slidenum">
              <a:rPr lang="zh-CN" altLang="en-US" smtClean="0"/>
              <a:t>15</a:t>
            </a:fld>
            <a:endParaRPr lang="zh-CN" altLang="en-US"/>
          </a:p>
        </p:txBody>
      </p:sp>
    </p:spTree>
    <p:extLst>
      <p:ext uri="{BB962C8B-B14F-4D97-AF65-F5344CB8AC3E}">
        <p14:creationId xmlns:p14="http://schemas.microsoft.com/office/powerpoint/2010/main" val="1897429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一些细节，大体说来，做</a:t>
            </a:r>
            <a:endParaRPr lang="en-US" altLang="zh-CN" dirty="0"/>
          </a:p>
          <a:p>
            <a:endParaRPr lang="en-US" dirty="0"/>
          </a:p>
          <a:p>
            <a:r>
              <a:rPr lang="zh-CN" altLang="en-US" dirty="0"/>
              <a:t>它假设我们的前景背景符合同样的统计分布特征，基于这样的假设，你会发现，你去分割一幅前景后景颜色很像，或者色域上区别不大的图像，是很难把他们区分开的。</a:t>
            </a:r>
            <a:endParaRPr lang="en-US" altLang="zh-CN" dirty="0"/>
          </a:p>
          <a:p>
            <a:endParaRPr lang="en-US" dirty="0"/>
          </a:p>
          <a:p>
            <a:r>
              <a:rPr lang="zh-CN" altLang="en-US" dirty="0"/>
              <a:t>这几幅图是</a:t>
            </a:r>
            <a:r>
              <a:rPr lang="en-US" altLang="zh-CN" dirty="0"/>
              <a:t>Bayesian matting</a:t>
            </a:r>
            <a:r>
              <a:rPr lang="zh-CN" altLang="en-US" dirty="0"/>
              <a:t>的分割结果。基本没有什么违和感。</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16</a:t>
            </a:fld>
            <a:endParaRPr lang="zh-CN" altLang="en-US"/>
          </a:p>
        </p:txBody>
      </p:sp>
    </p:spTree>
    <p:extLst>
      <p:ext uri="{BB962C8B-B14F-4D97-AF65-F5344CB8AC3E}">
        <p14:creationId xmlns:p14="http://schemas.microsoft.com/office/powerpoint/2010/main" val="2486005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下节课讲</a:t>
            </a:r>
            <a:r>
              <a:rPr lang="en-US" altLang="zh-CN" dirty="0"/>
              <a:t>close form matting</a:t>
            </a:r>
          </a:p>
          <a:p>
            <a:r>
              <a:rPr lang="zh-CN" altLang="en-US" dirty="0"/>
              <a:t>深度学习出现之前，大部分都是通过一些假设，然后做</a:t>
            </a:r>
            <a:r>
              <a:rPr lang="en-US" altLang="zh-CN" dirty="0"/>
              <a:t>optimization</a:t>
            </a:r>
            <a:r>
              <a:rPr lang="zh-CN" altLang="en-US"/>
              <a:t>的方法。</a:t>
            </a:r>
            <a:endParaRPr lang="zh-CN" altLang="en-US" dirty="0"/>
          </a:p>
        </p:txBody>
      </p:sp>
      <p:sp>
        <p:nvSpPr>
          <p:cNvPr id="4" name="灯片编号占位符 3"/>
          <p:cNvSpPr>
            <a:spLocks noGrp="1"/>
          </p:cNvSpPr>
          <p:nvPr>
            <p:ph type="sldNum" sz="quarter" idx="10"/>
          </p:nvPr>
        </p:nvSpPr>
        <p:spPr/>
        <p:txBody>
          <a:bodyPr/>
          <a:lstStyle/>
          <a:p>
            <a:fld id="{B42A5D20-F5D1-4104-9F96-388F86B08CE8}" type="slidenum">
              <a:rPr lang="zh-CN" altLang="en-US" smtClean="0"/>
              <a:t>17</a:t>
            </a:fld>
            <a:endParaRPr lang="zh-CN" altLang="en-US"/>
          </a:p>
        </p:txBody>
      </p:sp>
    </p:spTree>
    <p:extLst>
      <p:ext uri="{BB962C8B-B14F-4D97-AF65-F5344CB8AC3E}">
        <p14:creationId xmlns:p14="http://schemas.microsoft.com/office/powerpoint/2010/main" val="382486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这个例子是最典型的</a:t>
            </a:r>
            <a:r>
              <a:rPr lang="en-US" altLang="zh-CN" dirty="0"/>
              <a:t>matting</a:t>
            </a:r>
            <a:r>
              <a:rPr lang="zh-CN" altLang="en-US" dirty="0"/>
              <a:t>的问题。我们前面介绍了不少</a:t>
            </a:r>
            <a:r>
              <a:rPr lang="en-US" altLang="zh-CN" dirty="0"/>
              <a:t>segmentation</a:t>
            </a:r>
            <a:r>
              <a:rPr lang="zh-CN" altLang="en-US" dirty="0"/>
              <a:t>的方法，包括</a:t>
            </a:r>
            <a:r>
              <a:rPr lang="en-US" altLang="zh-CN" dirty="0"/>
              <a:t>edge-based</a:t>
            </a:r>
            <a:r>
              <a:rPr lang="zh-CN" altLang="en-US" dirty="0"/>
              <a:t>，</a:t>
            </a:r>
            <a:r>
              <a:rPr lang="en-US" altLang="zh-CN" dirty="0"/>
              <a:t>region-based</a:t>
            </a:r>
            <a:r>
              <a:rPr lang="zh-CN" altLang="en-US" dirty="0"/>
              <a:t>，</a:t>
            </a:r>
            <a:r>
              <a:rPr lang="en-US" altLang="zh-CN" dirty="0" err="1"/>
              <a:t>thereshold</a:t>
            </a:r>
            <a:r>
              <a:rPr lang="en-US" altLang="zh-CN" dirty="0"/>
              <a:t> based </a:t>
            </a:r>
            <a:r>
              <a:rPr lang="zh-CN" altLang="en-US" dirty="0"/>
              <a:t>但它们都没有涉及到，一个问题，就是之前的图片我们没有这种毛茸茸的图片，都是比较边界分明的。这类毛茸茸的图片会带来什么问题呢，</a:t>
            </a:r>
            <a:endParaRPr lang="en-US" altLang="zh-CN" dirty="0"/>
          </a:p>
          <a:p>
            <a:endParaRPr lang="en-US" altLang="zh-CN" dirty="0"/>
          </a:p>
          <a:p>
            <a:r>
              <a:rPr lang="zh-CN" altLang="en-US" dirty="0"/>
              <a:t>我们举一个大家生活中很常见的例子，大家照相，拿来的电子版照片，背景白色。但你去办手续交照片，很多时候对方要求你给蓝底的或红底的照片，你想省钱，自己抠图替换背景。身体部位还好，头发这个地方怎么也抠不干净，因为有一部分背景总是不能很好移除。边界平滑下，不是解决办法。这个例子是很类似的。</a:t>
            </a:r>
            <a:endParaRPr lang="en-US" altLang="zh-CN" dirty="0"/>
          </a:p>
          <a:p>
            <a:endParaRPr lang="en-US" altLang="zh-CN" dirty="0"/>
          </a:p>
          <a:p>
            <a:r>
              <a:rPr lang="zh-CN" altLang="en-US" dirty="0"/>
              <a:t>上面是我们用</a:t>
            </a:r>
            <a:r>
              <a:rPr lang="en-US" altLang="zh-CN" dirty="0"/>
              <a:t>segmentation</a:t>
            </a:r>
            <a:r>
              <a:rPr lang="zh-CN" altLang="en-US" dirty="0"/>
              <a:t>处理这种边界非常毛糙的图片，但如果你真的把它用</a:t>
            </a:r>
            <a:r>
              <a:rPr lang="en-US" altLang="zh-CN" dirty="0"/>
              <a:t>segmentation</a:t>
            </a:r>
            <a:r>
              <a:rPr lang="zh-CN" altLang="en-US" dirty="0"/>
              <a:t>的方法把前景取出来，然后替换背景，那么违和的感觉就会非常明显，不自然。就是在边界毛与毛之间，会看到很多绿色的背景。绿色来自背景里的</a:t>
            </a:r>
            <a:r>
              <a:rPr lang="en-US" altLang="zh-CN" dirty="0"/>
              <a:t>color component</a:t>
            </a:r>
            <a:r>
              <a:rPr lang="zh-CN" altLang="en-US" dirty="0"/>
              <a:t>，为什么会这样。</a:t>
            </a:r>
            <a:endParaRPr lang="en-US" altLang="zh-CN" dirty="0"/>
          </a:p>
          <a:p>
            <a:r>
              <a:rPr lang="zh-CN" altLang="en-US" dirty="0"/>
              <a:t>（画图）身体这部分，只有身体反射过来的光能够进入照相机，边界呢背景绿色的能量也会进来。毛发不能完全遮挡背景光的能量，包括如果边界是对半透明物体成像，也会有这个问题。</a:t>
            </a:r>
            <a:endParaRPr lang="en-US" altLang="zh-CN" dirty="0"/>
          </a:p>
          <a:p>
            <a:r>
              <a:rPr lang="zh-CN" altLang="en-US" dirty="0"/>
              <a:t>这导致图像边界上会有背景和前景的能量，可能</a:t>
            </a:r>
            <a:r>
              <a:rPr lang="en-US" altLang="zh-CN" dirty="0"/>
              <a:t>80%</a:t>
            </a:r>
            <a:r>
              <a:rPr lang="zh-CN" altLang="en-US" dirty="0"/>
              <a:t>来自前景，</a:t>
            </a:r>
            <a:r>
              <a:rPr lang="en-US" altLang="zh-CN" dirty="0"/>
              <a:t>20%</a:t>
            </a:r>
            <a:r>
              <a:rPr lang="zh-CN" altLang="en-US" dirty="0"/>
              <a:t>背景，而多少来自前景，多少来自背景，他们的比例不是固定的，很难先验知道，</a:t>
            </a:r>
            <a:endParaRPr lang="en-US" altLang="zh-CN" dirty="0"/>
          </a:p>
          <a:p>
            <a:endParaRPr lang="en-US" altLang="zh-CN" dirty="0"/>
          </a:p>
          <a:p>
            <a:r>
              <a:rPr lang="zh-CN" altLang="en-US" dirty="0"/>
              <a:t>所以</a:t>
            </a:r>
            <a:r>
              <a:rPr lang="en-US" altLang="zh-CN" dirty="0"/>
              <a:t>image matting</a:t>
            </a:r>
            <a:r>
              <a:rPr lang="zh-CN" altLang="en-US" dirty="0"/>
              <a:t>的目的就是预测这样的图像（左下），保持边界是毛茸茸的，同时毛茸茸边界的每个点，去估计多少能量来自前景，多少来自背景。这幅图抠出来后还不是一个完美的</a:t>
            </a:r>
            <a:r>
              <a:rPr lang="en-US" altLang="zh-CN" dirty="0"/>
              <a:t>matting</a:t>
            </a:r>
            <a:r>
              <a:rPr lang="zh-CN" altLang="en-US" dirty="0"/>
              <a:t>，所以你换个不一样色系的背景，还是会发现有违和感，但是相比上图直接分割替换背景，效果还是好很多。</a:t>
            </a:r>
            <a:endParaRPr lang="en-US" altLang="zh-CN"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2</a:t>
            </a:fld>
            <a:endParaRPr lang="zh-CN" altLang="en-US"/>
          </a:p>
        </p:txBody>
      </p:sp>
    </p:spTree>
    <p:extLst>
      <p:ext uri="{BB962C8B-B14F-4D97-AF65-F5344CB8AC3E}">
        <p14:creationId xmlns:p14="http://schemas.microsoft.com/office/powerpoint/2010/main" val="3452833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这就是常见的抠图的问题，第一个毛茸茸的图像，</a:t>
            </a:r>
            <a:endParaRPr lang="en-US" altLang="zh-CN" dirty="0"/>
          </a:p>
          <a:p>
            <a:r>
              <a:rPr lang="zh-CN" altLang="en-US" dirty="0"/>
              <a:t>然后是在有玻璃的这个区域，比如中间这个灯塔图片，玻璃有个很不一样的特点，它不仅是</a:t>
            </a:r>
            <a:r>
              <a:rPr lang="en-US" altLang="zh-CN" dirty="0"/>
              <a:t>transparent</a:t>
            </a:r>
            <a:r>
              <a:rPr lang="zh-CN" altLang="en-US" dirty="0"/>
              <a:t>它还要能反光它自己还有本身的颜色，总之有很多复杂的问题在里面。</a:t>
            </a:r>
            <a:endParaRPr lang="en-US" altLang="zh-CN" dirty="0"/>
          </a:p>
          <a:p>
            <a:r>
              <a:rPr lang="zh-CN" altLang="en-US" dirty="0"/>
              <a:t>然后想这种头发飘起来，离前景目标图像非常远的这个抠图问题也是一个很</a:t>
            </a:r>
            <a:r>
              <a:rPr lang="en-US" altLang="zh-CN" dirty="0"/>
              <a:t>trick</a:t>
            </a:r>
            <a:r>
              <a:rPr lang="zh-CN" altLang="en-US" dirty="0"/>
              <a:t>的例子。</a:t>
            </a:r>
            <a:endParaRPr lang="en-US" altLang="zh-CN" dirty="0"/>
          </a:p>
          <a:p>
            <a:r>
              <a:rPr lang="zh-CN" altLang="en-US" dirty="0"/>
              <a:t>还有一种情况，大家很熟悉的科幻电影里用的非常广的，演员在幕布里拍摄，然后抠出来换另一个背景，形成一个显示生活中不可能出现的场景。</a:t>
            </a:r>
            <a:endParaRPr lang="en-US" altLang="zh-CN" dirty="0"/>
          </a:p>
          <a:p>
            <a:r>
              <a:rPr lang="zh-CN" altLang="en-US" dirty="0"/>
              <a:t>总之抠图是用的非常广的一个技术。</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3</a:t>
            </a:fld>
            <a:endParaRPr lang="zh-CN" altLang="en-US"/>
          </a:p>
        </p:txBody>
      </p:sp>
    </p:spTree>
    <p:extLst>
      <p:ext uri="{BB962C8B-B14F-4D97-AF65-F5344CB8AC3E}">
        <p14:creationId xmlns:p14="http://schemas.microsoft.com/office/powerpoint/2010/main" val="1779678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Image matting</a:t>
            </a:r>
            <a:r>
              <a:rPr lang="zh-CN" altLang="en-US" dirty="0"/>
              <a:t>基础模型，</a:t>
            </a:r>
            <a:r>
              <a:rPr lang="en-US" altLang="zh-CN" dirty="0"/>
              <a:t>I</a:t>
            </a:r>
            <a:r>
              <a:rPr lang="zh-CN" altLang="en-US" dirty="0"/>
              <a:t>（</a:t>
            </a:r>
            <a:r>
              <a:rPr lang="en-US" altLang="zh-CN" dirty="0"/>
              <a:t>x</a:t>
            </a:r>
            <a:r>
              <a:rPr lang="zh-CN" altLang="en-US" dirty="0"/>
              <a:t>，</a:t>
            </a:r>
            <a:r>
              <a:rPr lang="en-US" altLang="zh-CN" dirty="0"/>
              <a:t>y</a:t>
            </a:r>
            <a:r>
              <a:rPr lang="zh-CN" altLang="en-US" dirty="0"/>
              <a:t>）有前景有后景的图像。</a:t>
            </a:r>
            <a:r>
              <a:rPr lang="en-US" altLang="zh-CN" dirty="0"/>
              <a:t>F</a:t>
            </a:r>
            <a:r>
              <a:rPr lang="zh-CN" altLang="en-US" dirty="0"/>
              <a:t>（</a:t>
            </a:r>
            <a:r>
              <a:rPr lang="en-US" altLang="zh-CN" dirty="0"/>
              <a:t>x</a:t>
            </a:r>
            <a:r>
              <a:rPr lang="zh-CN" altLang="en-US" dirty="0"/>
              <a:t>，</a:t>
            </a:r>
            <a:r>
              <a:rPr lang="en-US" altLang="zh-CN" dirty="0"/>
              <a:t>y</a:t>
            </a:r>
            <a:r>
              <a:rPr lang="zh-CN" altLang="en-US" dirty="0"/>
              <a:t>）前景，</a:t>
            </a:r>
            <a:r>
              <a:rPr lang="en-US" altLang="zh-CN" dirty="0"/>
              <a:t>B</a:t>
            </a:r>
            <a:r>
              <a:rPr lang="zh-CN" altLang="en-US" dirty="0"/>
              <a:t>（</a:t>
            </a:r>
            <a:r>
              <a:rPr lang="en-US" altLang="zh-CN" dirty="0"/>
              <a:t>x</a:t>
            </a:r>
            <a:r>
              <a:rPr lang="zh-CN" altLang="en-US" dirty="0"/>
              <a:t>，</a:t>
            </a:r>
            <a:r>
              <a:rPr lang="en-US" altLang="zh-CN" dirty="0"/>
              <a:t>y</a:t>
            </a:r>
            <a:r>
              <a:rPr lang="zh-CN" altLang="en-US" dirty="0"/>
              <a:t>）后景，彩色图像</a:t>
            </a:r>
            <a:r>
              <a:rPr lang="en-US" altLang="zh-CN" dirty="0"/>
              <a:t>RGB</a:t>
            </a:r>
            <a:r>
              <a:rPr lang="zh-CN" altLang="en-US" dirty="0"/>
              <a:t>，也可以是其他颜色空间编码的图像。在分割的毛绒边界是跳变的，阶跃函数。</a:t>
            </a:r>
            <a:endParaRPr lang="en-US" altLang="zh-CN" dirty="0"/>
          </a:p>
          <a:p>
            <a:endParaRPr lang="en-US" altLang="zh-CN" dirty="0"/>
          </a:p>
          <a:p>
            <a:r>
              <a:rPr lang="en-US" altLang="zh-CN" dirty="0"/>
              <a:t>Alpha</a:t>
            </a:r>
            <a:r>
              <a:rPr lang="zh-CN" altLang="en-US" dirty="0"/>
              <a:t>（</a:t>
            </a:r>
            <a:r>
              <a:rPr lang="en-US" altLang="zh-CN" dirty="0"/>
              <a:t>x</a:t>
            </a:r>
            <a:r>
              <a:rPr lang="zh-CN" altLang="en-US" dirty="0"/>
              <a:t>，</a:t>
            </a:r>
            <a:r>
              <a:rPr lang="en-US" altLang="zh-CN" dirty="0"/>
              <a:t>y</a:t>
            </a:r>
            <a:r>
              <a:rPr lang="zh-CN" altLang="en-US" dirty="0"/>
              <a:t>）</a:t>
            </a:r>
            <a:r>
              <a:rPr lang="zh-CN" altLang="en-US" b="0" i="0" dirty="0">
                <a:solidFill>
                  <a:srgbClr val="333333"/>
                </a:solidFill>
                <a:effectLst/>
                <a:latin typeface="Microsoft YaHei" panose="020B0503020204020204" pitchFamily="34" charset="-122"/>
                <a:ea typeface="Microsoft YaHei" panose="020B0503020204020204" pitchFamily="34" charset="-122"/>
              </a:rPr>
              <a:t>融合系数矩阵，是一个介于</a:t>
            </a:r>
            <a:r>
              <a:rPr lang="en-US" altLang="zh-CN" b="0" i="0" dirty="0">
                <a:solidFill>
                  <a:srgbClr val="333333"/>
                </a:solidFill>
                <a:effectLst/>
                <a:latin typeface="Microsoft YaHei" panose="020B0503020204020204" pitchFamily="34" charset="-122"/>
                <a:ea typeface="Microsoft YaHei" panose="020B0503020204020204" pitchFamily="34" charset="-122"/>
              </a:rPr>
              <a:t>0</a:t>
            </a:r>
            <a:r>
              <a:rPr lang="zh-CN" altLang="en-US" b="0" i="0" dirty="0">
                <a:solidFill>
                  <a:srgbClr val="333333"/>
                </a:solidFill>
                <a:effectLst/>
                <a:latin typeface="Microsoft YaHei" panose="020B0503020204020204" pitchFamily="34" charset="-122"/>
                <a:ea typeface="Microsoft YaHei" panose="020B0503020204020204" pitchFamily="34" charset="-122"/>
              </a:rPr>
              <a:t>到</a:t>
            </a:r>
            <a:r>
              <a:rPr lang="en-US" altLang="zh-CN" b="0" i="0" dirty="0">
                <a:solidFill>
                  <a:srgbClr val="333333"/>
                </a:solidFill>
                <a:effectLst/>
                <a:latin typeface="Microsoft YaHei" panose="020B0503020204020204" pitchFamily="34" charset="-122"/>
                <a:ea typeface="Microsoft YaHei" panose="020B0503020204020204" pitchFamily="34" charset="-122"/>
              </a:rPr>
              <a:t>1</a:t>
            </a:r>
            <a:r>
              <a:rPr lang="zh-CN" altLang="en-US" b="0" i="0" dirty="0">
                <a:solidFill>
                  <a:srgbClr val="333333"/>
                </a:solidFill>
                <a:effectLst/>
                <a:latin typeface="Microsoft YaHei" panose="020B0503020204020204" pitchFamily="34" charset="-122"/>
                <a:ea typeface="Microsoft YaHei" panose="020B0503020204020204" pitchFamily="34" charset="-122"/>
              </a:rPr>
              <a:t>之间的分数，它给出了前景和背景在待处理图像中所占的比例。显然，对于确定的背景部分， </a:t>
            </a:r>
            <a:r>
              <a:rPr lang="en-US" altLang="zh-CN" b="0" i="1" dirty="0">
                <a:solidFill>
                  <a:srgbClr val="333333"/>
                </a:solidFill>
                <a:effectLst/>
                <a:latin typeface="Microsoft YaHei" panose="020B0503020204020204" pitchFamily="34" charset="-122"/>
                <a:ea typeface="Microsoft YaHei" panose="020B0503020204020204" pitchFamily="34" charset="-122"/>
              </a:rPr>
              <a:t>α</a:t>
            </a:r>
            <a:r>
              <a:rPr lang="en-US" altLang="zh-CN" b="0" i="0" dirty="0">
                <a:solidFill>
                  <a:srgbClr val="333333"/>
                </a:solidFill>
                <a:effectLst/>
                <a:latin typeface="Microsoft YaHei" panose="020B0503020204020204" pitchFamily="34" charset="-122"/>
                <a:ea typeface="Microsoft YaHei" panose="020B0503020204020204" pitchFamily="34" charset="-122"/>
              </a:rPr>
              <a:t>=0 </a:t>
            </a:r>
            <a:r>
              <a:rPr lang="zh-CN" altLang="en-US" b="0" i="0" dirty="0">
                <a:solidFill>
                  <a:srgbClr val="333333"/>
                </a:solidFill>
                <a:effectLst/>
                <a:latin typeface="Microsoft YaHei" panose="020B0503020204020204" pitchFamily="34" charset="-122"/>
                <a:ea typeface="Microsoft YaHei" panose="020B0503020204020204" pitchFamily="34" charset="-122"/>
              </a:rPr>
              <a:t>；对于确定的前景部分， </a:t>
            </a:r>
            <a:r>
              <a:rPr lang="en-US" altLang="zh-CN" b="0" i="1" dirty="0">
                <a:solidFill>
                  <a:srgbClr val="333333"/>
                </a:solidFill>
                <a:effectLst/>
                <a:latin typeface="Microsoft YaHei" panose="020B0503020204020204" pitchFamily="34" charset="-122"/>
                <a:ea typeface="Microsoft YaHei" panose="020B0503020204020204" pitchFamily="34" charset="-122"/>
              </a:rPr>
              <a:t>α</a:t>
            </a:r>
            <a:r>
              <a:rPr lang="en-US" altLang="zh-CN" b="0" i="0" dirty="0">
                <a:solidFill>
                  <a:srgbClr val="333333"/>
                </a:solidFill>
                <a:effectLst/>
                <a:latin typeface="Microsoft YaHei" panose="020B0503020204020204" pitchFamily="34" charset="-122"/>
                <a:ea typeface="Microsoft YaHei" panose="020B0503020204020204" pitchFamily="34" charset="-122"/>
              </a:rPr>
              <a:t>=1 </a:t>
            </a:r>
            <a:r>
              <a:rPr lang="zh-CN" altLang="en-US" b="0" i="0" dirty="0">
                <a:solidFill>
                  <a:srgbClr val="333333"/>
                </a:solidFill>
                <a:effectLst/>
                <a:latin typeface="Microsoft YaHei" panose="020B0503020204020204" pitchFamily="34" charset="-122"/>
                <a:ea typeface="Microsoft YaHei" panose="020B0503020204020204" pitchFamily="34" charset="-122"/>
              </a:rPr>
              <a:t>。在前景与背景相互融合的边缘部分， </a:t>
            </a:r>
            <a:r>
              <a:rPr lang="en-US" altLang="zh-CN" b="0" i="1" dirty="0">
                <a:solidFill>
                  <a:srgbClr val="333333"/>
                </a:solidFill>
                <a:effectLst/>
                <a:latin typeface="Microsoft YaHei" panose="020B0503020204020204" pitchFamily="34" charset="-122"/>
                <a:ea typeface="Microsoft YaHei" panose="020B0503020204020204" pitchFamily="34" charset="-122"/>
              </a:rPr>
              <a:t>α</a:t>
            </a:r>
            <a:r>
              <a:rPr lang="zh-CN" altLang="en-US" b="0" i="0" dirty="0">
                <a:solidFill>
                  <a:srgbClr val="333333"/>
                </a:solidFill>
                <a:effectLst/>
                <a:latin typeface="Microsoft YaHei" panose="020B0503020204020204" pitchFamily="34" charset="-122"/>
                <a:ea typeface="Microsoft YaHei" panose="020B0503020204020204" pitchFamily="34" charset="-122"/>
              </a:rPr>
              <a:t> 基于</a:t>
            </a:r>
            <a:r>
              <a:rPr lang="en-US" altLang="zh-CN" b="0" i="0" dirty="0">
                <a:solidFill>
                  <a:srgbClr val="333333"/>
                </a:solidFill>
                <a:effectLst/>
                <a:latin typeface="Microsoft YaHei" panose="020B0503020204020204" pitchFamily="34" charset="-122"/>
                <a:ea typeface="Microsoft YaHei" panose="020B0503020204020204" pitchFamily="34" charset="-122"/>
              </a:rPr>
              <a:t>0</a:t>
            </a:r>
            <a:r>
              <a:rPr lang="zh-CN" altLang="en-US" b="0" i="0" dirty="0">
                <a:solidFill>
                  <a:srgbClr val="333333"/>
                </a:solidFill>
                <a:effectLst/>
                <a:latin typeface="Microsoft YaHei" panose="020B0503020204020204" pitchFamily="34" charset="-122"/>
                <a:ea typeface="Microsoft YaHei" panose="020B0503020204020204" pitchFamily="34" charset="-122"/>
              </a:rPr>
              <a:t>到</a:t>
            </a:r>
            <a:r>
              <a:rPr lang="en-US" altLang="zh-CN" b="0" i="0" dirty="0">
                <a:solidFill>
                  <a:srgbClr val="333333"/>
                </a:solidFill>
                <a:effectLst/>
                <a:latin typeface="Microsoft YaHei" panose="020B0503020204020204" pitchFamily="34" charset="-122"/>
                <a:ea typeface="Microsoft YaHei" panose="020B0503020204020204" pitchFamily="34" charset="-122"/>
              </a:rPr>
              <a:t>1</a:t>
            </a:r>
            <a:r>
              <a:rPr lang="zh-CN" altLang="en-US" b="0" i="0" dirty="0">
                <a:solidFill>
                  <a:srgbClr val="333333"/>
                </a:solidFill>
                <a:effectLst/>
                <a:latin typeface="Microsoft YaHei" panose="020B0503020204020204" pitchFamily="34" charset="-122"/>
                <a:ea typeface="Microsoft YaHei" panose="020B0503020204020204" pitchFamily="34" charset="-122"/>
              </a:rPr>
              <a:t>之间。</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endParaRPr lang="en-US" b="0" i="0" dirty="0">
              <a:solidFill>
                <a:srgbClr val="333333"/>
              </a:solidFill>
              <a:effectLst/>
              <a:latin typeface="Microsoft YaHei" panose="020B0503020204020204" pitchFamily="34" charset="-122"/>
              <a:ea typeface="Microsoft YaHei" panose="020B0503020204020204" pitchFamily="34" charset="-122"/>
            </a:endParaRPr>
          </a:p>
          <a:p>
            <a:r>
              <a:rPr lang="en-US" altLang="zh-CN" sz="1200" dirty="0"/>
              <a:t>Fuzziness</a:t>
            </a:r>
            <a:r>
              <a:rPr lang="zh-CN" altLang="en-US" sz="1200" b="0" i="0" dirty="0">
                <a:solidFill>
                  <a:srgbClr val="333333"/>
                </a:solidFill>
                <a:effectLst/>
                <a:latin typeface="Microsoft YaHei" panose="020B0503020204020204" pitchFamily="34" charset="-122"/>
                <a:ea typeface="Microsoft YaHei" panose="020B0503020204020204" pitchFamily="34" charset="-122"/>
              </a:rPr>
              <a:t>模糊，</a:t>
            </a:r>
            <a:r>
              <a:rPr lang="en-US" altLang="zh-CN" sz="1200" dirty="0"/>
              <a:t>Translucency</a:t>
            </a:r>
            <a:r>
              <a:rPr lang="zh-CN" altLang="en-US" sz="1200" dirty="0"/>
              <a:t>半透明</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4</a:t>
            </a:fld>
            <a:endParaRPr lang="zh-CN" altLang="en-US"/>
          </a:p>
        </p:txBody>
      </p:sp>
    </p:spTree>
    <p:extLst>
      <p:ext uri="{BB962C8B-B14F-4D97-AF65-F5344CB8AC3E}">
        <p14:creationId xmlns:p14="http://schemas.microsoft.com/office/powerpoint/2010/main" val="416406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如何去解这样一个问题，来看看公式，它们每个的</a:t>
            </a:r>
            <a:r>
              <a:rPr lang="en-US" altLang="zh-CN" dirty="0"/>
              <a:t>component</a:t>
            </a:r>
            <a:r>
              <a:rPr lang="zh-CN" altLang="en-US" dirty="0"/>
              <a:t>都有什么。</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对于每个</a:t>
            </a:r>
            <a:r>
              <a:rPr lang="en-US" altLang="zh-CN" dirty="0"/>
              <a:t>pixel</a:t>
            </a:r>
            <a:r>
              <a:rPr lang="zh-CN" altLang="en-US" dirty="0"/>
              <a:t>有三个已知</a:t>
            </a:r>
            <a:r>
              <a:rPr lang="en-US" altLang="zh-CN" dirty="0"/>
              <a:t>I</a:t>
            </a:r>
            <a:r>
              <a:rPr lang="zh-CN" altLang="en-US" dirty="0"/>
              <a:t>（</a:t>
            </a:r>
            <a:r>
              <a:rPr lang="en-US" altLang="zh-CN" dirty="0" err="1"/>
              <a:t>r,g,b</a:t>
            </a:r>
            <a:r>
              <a:rPr lang="zh-CN" altLang="en-US" dirty="0"/>
              <a:t>），</a:t>
            </a:r>
            <a:r>
              <a:rPr lang="en-US" altLang="zh-CN" dirty="0"/>
              <a:t>7</a:t>
            </a:r>
            <a:r>
              <a:rPr lang="zh-CN" altLang="en-US" dirty="0"/>
              <a:t>个未知</a:t>
            </a:r>
            <a:r>
              <a:rPr lang="en-US" altLang="zh-CN" dirty="0" err="1"/>
              <a:t>alpha,F</a:t>
            </a:r>
            <a:r>
              <a:rPr lang="en-US" altLang="zh-CN" dirty="0"/>
              <a:t>(</a:t>
            </a:r>
            <a:r>
              <a:rPr lang="en-US" altLang="zh-CN" dirty="0" err="1"/>
              <a:t>r,g,b</a:t>
            </a:r>
            <a:r>
              <a:rPr lang="en-US" altLang="zh-CN" dirty="0"/>
              <a:t>), B(r g b)</a:t>
            </a:r>
            <a:r>
              <a:rPr lang="zh-CN" altLang="en-US" dirty="0"/>
              <a:t>。已知数比未知数少。这个方程是欠定方程，是很难解的是。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如何处理，最简单方式就是有没有办法减少点未知数，比如利用一些我们知道的先验知识减少点未知数。</a:t>
            </a:r>
            <a:endParaRPr lang="en-US" altLang="zh-CN"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5</a:t>
            </a:fld>
            <a:endParaRPr lang="zh-CN" altLang="en-US"/>
          </a:p>
        </p:txBody>
      </p:sp>
    </p:spTree>
    <p:extLst>
      <p:ext uri="{BB962C8B-B14F-4D97-AF65-F5344CB8AC3E}">
        <p14:creationId xmlns:p14="http://schemas.microsoft.com/office/powerpoint/2010/main" val="302284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一个基本的想法就是把</a:t>
            </a:r>
            <a:r>
              <a:rPr lang="en-US" altLang="zh-CN" dirty="0"/>
              <a:t>background</a:t>
            </a:r>
            <a:r>
              <a:rPr lang="zh-CN" altLang="en-US" dirty="0"/>
              <a:t>换成一个非常单纯的，有很强的</a:t>
            </a:r>
            <a:r>
              <a:rPr lang="en-US" altLang="zh-CN" dirty="0"/>
              <a:t>priori</a:t>
            </a:r>
            <a:r>
              <a:rPr lang="zh-CN" altLang="en-US" dirty="0"/>
              <a:t>的颜色，比如</a:t>
            </a:r>
            <a:r>
              <a:rPr lang="en-US" altLang="zh-CN" dirty="0"/>
              <a:t>blue-screen matting</a:t>
            </a:r>
            <a:r>
              <a:rPr lang="zh-CN" altLang="en-US" dirty="0"/>
              <a:t>，中文叫</a:t>
            </a:r>
            <a:r>
              <a:rPr lang="zh-CN" altLang="en-US" b="0" i="0" dirty="0">
                <a:solidFill>
                  <a:srgbClr val="4D4D4D"/>
                </a:solidFill>
                <a:effectLst/>
                <a:latin typeface="-apple-system"/>
              </a:rPr>
              <a:t>蓝幕抠图或者绿幕抠像。</a:t>
            </a:r>
            <a:endParaRPr lang="en-US" altLang="zh-CN" b="0" i="0" dirty="0">
              <a:solidFill>
                <a:srgbClr val="4D4D4D"/>
              </a:solidFill>
              <a:effectLst/>
              <a:latin typeface="-apple-system"/>
            </a:endParaRPr>
          </a:p>
          <a:p>
            <a:r>
              <a:rPr lang="zh-CN" altLang="en-US" b="0" i="0" dirty="0">
                <a:solidFill>
                  <a:srgbClr val="4D4D4D"/>
                </a:solidFill>
                <a:effectLst/>
                <a:latin typeface="-apple-system"/>
              </a:rPr>
              <a:t>看这个公式，</a:t>
            </a:r>
            <a:r>
              <a:rPr lang="en-US" altLang="zh-CN" b="0" i="0" dirty="0">
                <a:solidFill>
                  <a:srgbClr val="4D4D4D"/>
                </a:solidFill>
                <a:effectLst/>
                <a:latin typeface="-apple-system"/>
              </a:rPr>
              <a:t>alpha</a:t>
            </a:r>
            <a:r>
              <a:rPr lang="zh-CN" altLang="en-US" b="0" i="0" dirty="0">
                <a:solidFill>
                  <a:srgbClr val="4D4D4D"/>
                </a:solidFill>
                <a:effectLst/>
                <a:latin typeface="-apple-system"/>
              </a:rPr>
              <a:t>由图像中的蓝色通道和绿色通道强度决定。</a:t>
            </a:r>
            <a:endParaRPr lang="en-US" altLang="zh-CN" b="0" i="0" dirty="0">
              <a:solidFill>
                <a:srgbClr val="4D4D4D"/>
              </a:solidFill>
              <a:effectLst/>
              <a:latin typeface="-apple-system"/>
            </a:endParaRPr>
          </a:p>
          <a:p>
            <a:endParaRPr lang="en-US" altLang="zh-CN" dirty="0"/>
          </a:p>
          <a:p>
            <a:r>
              <a:rPr lang="zh-CN" altLang="en-US" dirty="0"/>
              <a:t>为什么用蓝色，因为从传感器的角度来说是比较容易得到饱和的蓝色，另外我们皮肤蓝色的</a:t>
            </a:r>
            <a:r>
              <a:rPr lang="en-US" altLang="zh-CN" dirty="0"/>
              <a:t>component</a:t>
            </a:r>
            <a:r>
              <a:rPr lang="zh-CN" altLang="en-US" dirty="0"/>
              <a:t>成分比较低，可以和人物图像做很好的区分，</a:t>
            </a:r>
            <a:r>
              <a:rPr lang="en-US" altLang="zh-CN" dirty="0"/>
              <a:t>RGB</a:t>
            </a:r>
            <a:r>
              <a:rPr lang="zh-CN" altLang="en-US" dirty="0"/>
              <a:t>这个色域里，蓝色和绿色</a:t>
            </a:r>
            <a:endParaRPr lang="en-US" altLang="zh-CN" dirty="0"/>
          </a:p>
          <a:p>
            <a:r>
              <a:rPr lang="zh-CN" altLang="en-US" dirty="0"/>
              <a:t>然后你会发现，用到的蓝色和绿色在色域里都是是非常纯的地方的颜色，才能保证按照公式求出来，能得到一个不错的</a:t>
            </a:r>
            <a:r>
              <a:rPr lang="en-US" altLang="zh-CN" dirty="0"/>
              <a:t>matting</a:t>
            </a:r>
            <a:r>
              <a:rPr lang="zh-CN" altLang="en-US" dirty="0"/>
              <a:t>。</a:t>
            </a:r>
            <a:endParaRPr lang="en-US" altLang="zh-CN" dirty="0"/>
          </a:p>
          <a:p>
            <a:endParaRPr lang="en-US" dirty="0"/>
          </a:p>
          <a:p>
            <a:r>
              <a:rPr lang="zh-CN" altLang="en-US" dirty="0"/>
              <a:t>通过观察图像里蓝色通道和绿色通道的某种线性组合，</a:t>
            </a:r>
            <a:r>
              <a:rPr lang="en-US" altLang="zh-CN" dirty="0"/>
              <a:t>a1</a:t>
            </a:r>
            <a:r>
              <a:rPr lang="zh-CN" altLang="en-US" dirty="0"/>
              <a:t>和</a:t>
            </a:r>
            <a:r>
              <a:rPr lang="en-US" altLang="zh-CN" dirty="0"/>
              <a:t>a2</a:t>
            </a:r>
            <a:r>
              <a:rPr lang="zh-CN" altLang="en-US" dirty="0"/>
              <a:t>是</a:t>
            </a:r>
            <a:r>
              <a:rPr lang="en-US" altLang="zh-CN" dirty="0"/>
              <a:t>tunable parameter</a:t>
            </a:r>
            <a:r>
              <a:rPr lang="zh-CN" altLang="en-US" dirty="0"/>
              <a:t>，没有什么固定的选法。用不同的</a:t>
            </a:r>
            <a:r>
              <a:rPr lang="en-US" altLang="zh-CN" dirty="0"/>
              <a:t>a1</a:t>
            </a:r>
            <a:r>
              <a:rPr lang="zh-CN" altLang="en-US" dirty="0"/>
              <a:t>和</a:t>
            </a:r>
            <a:r>
              <a:rPr lang="en-US" altLang="zh-CN" dirty="0"/>
              <a:t>a2</a:t>
            </a:r>
            <a:r>
              <a:rPr lang="zh-CN" altLang="en-US" dirty="0"/>
              <a:t>会得到一个不同的</a:t>
            </a:r>
            <a:r>
              <a:rPr lang="en-US" altLang="zh-CN" dirty="0"/>
              <a:t>matting</a:t>
            </a:r>
            <a:r>
              <a:rPr lang="zh-CN" altLang="en-US" dirty="0"/>
              <a:t>结果。</a:t>
            </a:r>
            <a:r>
              <a:rPr lang="en-US" altLang="zh-CN" dirty="0"/>
              <a:t>A1=1</a:t>
            </a:r>
            <a:r>
              <a:rPr lang="zh-CN" altLang="en-US" dirty="0"/>
              <a:t>，</a:t>
            </a:r>
            <a:r>
              <a:rPr lang="en-US" altLang="zh-CN" dirty="0"/>
              <a:t>a2=1</a:t>
            </a:r>
            <a:r>
              <a:rPr lang="zh-CN" altLang="en-US" dirty="0"/>
              <a:t>的情况小熊毛发都比较好的保留。</a:t>
            </a:r>
            <a:endParaRPr lang="en-US" altLang="zh-CN" dirty="0"/>
          </a:p>
          <a:p>
            <a:r>
              <a:rPr lang="zh-CN" altLang="en-US" dirty="0"/>
              <a:t>这个方法是完全的经验性的，没有什么数学道理在里面，完全是作者凭借他对色域非常敏感的经验找到这样一个公式去计算</a:t>
            </a:r>
            <a:r>
              <a:rPr lang="en-US" altLang="zh-CN" dirty="0"/>
              <a:t>alpha</a:t>
            </a:r>
            <a:r>
              <a:rPr lang="zh-CN" altLang="en-US" dirty="0"/>
              <a:t>。</a:t>
            </a:r>
            <a:endParaRPr lang="en-US" altLang="zh-CN" dirty="0"/>
          </a:p>
          <a:p>
            <a:endParaRPr lang="en-US" dirty="0"/>
          </a:p>
          <a:p>
            <a:r>
              <a:rPr lang="zh-CN" altLang="en-US" dirty="0"/>
              <a:t>所以这里本质上是利用了一个什么先验知识呢，利用我们背景一定到处都是蓝色或者绿色，同时我们知道图像里前景这两个颜色通道的能量很少。</a:t>
            </a:r>
            <a:endParaRPr lang="en-US" altLang="zh-CN" dirty="0"/>
          </a:p>
          <a:p>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6</a:t>
            </a:fld>
            <a:endParaRPr lang="zh-CN" altLang="en-US"/>
          </a:p>
        </p:txBody>
      </p:sp>
    </p:spTree>
    <p:extLst>
      <p:ext uri="{BB962C8B-B14F-4D97-AF65-F5344CB8AC3E}">
        <p14:creationId xmlns:p14="http://schemas.microsoft.com/office/powerpoint/2010/main" val="157499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在另一个场景里使用，可以看到他的效果还不错，通过调整</a:t>
            </a:r>
            <a:r>
              <a:rPr lang="en-US" altLang="zh-CN" dirty="0"/>
              <a:t>a1</a:t>
            </a:r>
            <a:r>
              <a:rPr lang="zh-CN" altLang="en-US" dirty="0"/>
              <a:t>和</a:t>
            </a:r>
            <a:r>
              <a:rPr lang="en-US" altLang="zh-CN" dirty="0"/>
              <a:t>a2</a:t>
            </a:r>
            <a:r>
              <a:rPr lang="zh-CN" altLang="en-US" dirty="0"/>
              <a:t>还是可以能够调整过渡区域。所以可以看到一个简单的算法在这个特定场景中得到很好的效果，不需要一些很复杂的处理。</a:t>
            </a:r>
            <a:endParaRPr lang="en-US" altLang="zh-CN" dirty="0"/>
          </a:p>
          <a:p>
            <a:endParaRPr lang="en-US" altLang="zh-CN" dirty="0"/>
          </a:p>
          <a:p>
            <a:r>
              <a:rPr lang="zh-CN" altLang="en-US" dirty="0"/>
              <a:t>当然这个方法明显有限制，就是你的</a:t>
            </a:r>
            <a:r>
              <a:rPr lang="en-US" altLang="zh-CN" dirty="0"/>
              <a:t>blue screen</a:t>
            </a:r>
            <a:r>
              <a:rPr lang="zh-CN" altLang="en-US" dirty="0"/>
              <a:t>一定要非常的纯净，打光要求打的非常的亮，这样才能得到很纯的蓝色，因此对拍摄环境有很高的要求。</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7</a:t>
            </a:fld>
            <a:endParaRPr lang="zh-CN" altLang="en-US"/>
          </a:p>
        </p:txBody>
      </p:sp>
    </p:spTree>
    <p:extLst>
      <p:ext uri="{BB962C8B-B14F-4D97-AF65-F5344CB8AC3E}">
        <p14:creationId xmlns:p14="http://schemas.microsoft.com/office/powerpoint/2010/main" val="2570058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还有一个思路，我们可以把</a:t>
            </a:r>
            <a:r>
              <a:rPr lang="en-US" altLang="zh-CN" dirty="0"/>
              <a:t>background</a:t>
            </a:r>
            <a:r>
              <a:rPr lang="zh-CN" altLang="en-US" dirty="0"/>
              <a:t>的限制放的宽松一些，把目标放到正常的场景中。</a:t>
            </a:r>
            <a:endParaRPr lang="en-US" altLang="zh-CN" dirty="0"/>
          </a:p>
          <a:p>
            <a:r>
              <a:rPr lang="zh-CN" altLang="en-US" dirty="0"/>
              <a:t>我们同时拍摄有</a:t>
            </a:r>
            <a:r>
              <a:rPr lang="en-US" altLang="zh-CN" dirty="0"/>
              <a:t>object</a:t>
            </a:r>
            <a:r>
              <a:rPr lang="zh-CN" altLang="en-US" dirty="0"/>
              <a:t>和没有</a:t>
            </a:r>
            <a:r>
              <a:rPr lang="en-US" altLang="zh-CN" dirty="0"/>
              <a:t>object</a:t>
            </a:r>
            <a:r>
              <a:rPr lang="zh-CN" altLang="en-US" dirty="0"/>
              <a:t>的同一个位置的两幅图像，那就是相当于直接给这个方程同时提供了</a:t>
            </a:r>
            <a:r>
              <a:rPr lang="en-US" altLang="zh-CN" dirty="0"/>
              <a:t>I</a:t>
            </a:r>
            <a:r>
              <a:rPr lang="zh-CN" altLang="en-US" dirty="0"/>
              <a:t>（</a:t>
            </a:r>
            <a:r>
              <a:rPr lang="en-US" altLang="zh-CN" dirty="0"/>
              <a:t>x</a:t>
            </a:r>
            <a:r>
              <a:rPr lang="zh-CN" altLang="en-US" dirty="0"/>
              <a:t>，</a:t>
            </a:r>
            <a:r>
              <a:rPr lang="en-US" altLang="zh-CN" dirty="0"/>
              <a:t>y</a:t>
            </a:r>
            <a:r>
              <a:rPr lang="zh-CN" altLang="en-US" dirty="0"/>
              <a:t>）和</a:t>
            </a:r>
            <a:r>
              <a:rPr lang="en-US" altLang="zh-CN" dirty="0"/>
              <a:t>B</a:t>
            </a:r>
            <a:r>
              <a:rPr lang="zh-CN" altLang="en-US" dirty="0"/>
              <a:t>（</a:t>
            </a:r>
            <a:r>
              <a:rPr lang="en-US" altLang="zh-CN" dirty="0"/>
              <a:t>x</a:t>
            </a:r>
            <a:r>
              <a:rPr lang="zh-CN" altLang="en-US" dirty="0"/>
              <a:t>，</a:t>
            </a:r>
            <a:r>
              <a:rPr lang="en-US" altLang="zh-CN" dirty="0"/>
              <a:t>y</a:t>
            </a:r>
            <a:r>
              <a:rPr lang="zh-CN" altLang="en-US" dirty="0"/>
              <a:t>），这样的图像还是对成像的环境还有一定要求。</a:t>
            </a:r>
            <a:endParaRPr lang="en-US" altLang="zh-CN" dirty="0"/>
          </a:p>
          <a:p>
            <a:r>
              <a:rPr lang="en-US" dirty="0"/>
              <a:t>1</a:t>
            </a:r>
            <a:r>
              <a:rPr lang="zh-CN" altLang="en-US" dirty="0"/>
              <a:t>，要求相机拍摄时的位置要在同样的位置</a:t>
            </a:r>
            <a:endParaRPr lang="en-US" altLang="zh-CN" dirty="0"/>
          </a:p>
          <a:p>
            <a:r>
              <a:rPr lang="en-US" dirty="0"/>
              <a:t>2</a:t>
            </a:r>
            <a:r>
              <a:rPr lang="zh-CN" altLang="en-US" dirty="0"/>
              <a:t>，有</a:t>
            </a:r>
            <a:r>
              <a:rPr lang="en-US" altLang="zh-CN" dirty="0"/>
              <a:t>object</a:t>
            </a:r>
            <a:r>
              <a:rPr lang="zh-CN" altLang="en-US" dirty="0"/>
              <a:t>和没有</a:t>
            </a:r>
            <a:r>
              <a:rPr lang="en-US" altLang="zh-CN" dirty="0"/>
              <a:t>object</a:t>
            </a:r>
            <a:r>
              <a:rPr lang="zh-CN" altLang="en-US" dirty="0"/>
              <a:t>存在的情况下，场景的光照还是有一定变化的，这就导致你拍照时需要能够调节光圈等相机参数</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8</a:t>
            </a:fld>
            <a:endParaRPr lang="zh-CN" altLang="en-US"/>
          </a:p>
        </p:txBody>
      </p:sp>
    </p:spTree>
    <p:extLst>
      <p:ext uri="{BB962C8B-B14F-4D97-AF65-F5344CB8AC3E}">
        <p14:creationId xmlns:p14="http://schemas.microsoft.com/office/powerpoint/2010/main" val="954969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有了</a:t>
            </a:r>
            <a:r>
              <a:rPr lang="en-US" altLang="zh-CN" dirty="0"/>
              <a:t>background</a:t>
            </a:r>
            <a:r>
              <a:rPr lang="zh-CN" altLang="en-US" dirty="0"/>
              <a:t>信息之后，剩下的未知数就是</a:t>
            </a:r>
            <a:r>
              <a:rPr lang="en-US" altLang="zh-CN" dirty="0"/>
              <a:t>alpha</a:t>
            </a:r>
            <a:r>
              <a:rPr lang="zh-CN" altLang="en-US" dirty="0"/>
              <a:t>和</a:t>
            </a:r>
            <a:r>
              <a:rPr lang="en-US" altLang="zh-CN" dirty="0"/>
              <a:t>F</a:t>
            </a:r>
            <a:r>
              <a:rPr lang="zh-CN" altLang="en-US" dirty="0"/>
              <a:t>，</a:t>
            </a:r>
            <a:r>
              <a:rPr lang="en-US" altLang="zh-CN" dirty="0"/>
              <a:t>alpha</a:t>
            </a:r>
            <a:r>
              <a:rPr lang="zh-CN" altLang="en-US" dirty="0"/>
              <a:t>是</a:t>
            </a:r>
            <a:r>
              <a:rPr lang="en-US" altLang="zh-CN" dirty="0"/>
              <a:t>1</a:t>
            </a:r>
            <a:r>
              <a:rPr lang="zh-CN" altLang="en-US" dirty="0"/>
              <a:t>个未知数，</a:t>
            </a:r>
            <a:r>
              <a:rPr lang="en-US" altLang="zh-CN" dirty="0"/>
              <a:t>F</a:t>
            </a:r>
            <a:r>
              <a:rPr lang="zh-CN" altLang="en-US" dirty="0"/>
              <a:t>是三个未知数。所以我们得到</a:t>
            </a:r>
            <a:r>
              <a:rPr lang="en-US" altLang="zh-CN" dirty="0"/>
              <a:t>3</a:t>
            </a:r>
            <a:r>
              <a:rPr lang="zh-CN" altLang="en-US" dirty="0"/>
              <a:t>个方程，</a:t>
            </a:r>
            <a:r>
              <a:rPr lang="en-US" altLang="zh-CN" dirty="0"/>
              <a:t>4</a:t>
            </a:r>
            <a:r>
              <a:rPr lang="zh-CN" altLang="en-US" dirty="0"/>
              <a:t>个未知数。其实还不够，但是稍微好处理一些。</a:t>
            </a:r>
            <a:endParaRPr lang="en-US" altLang="zh-CN" dirty="0"/>
          </a:p>
          <a:p>
            <a:endParaRPr lang="en-US" dirty="0"/>
          </a:p>
          <a:p>
            <a:r>
              <a:rPr lang="zh-CN" altLang="en-US" dirty="0"/>
              <a:t>接着我们在引入一个图片，同样的</a:t>
            </a:r>
            <a:r>
              <a:rPr lang="en-US" altLang="zh-CN" dirty="0"/>
              <a:t>object</a:t>
            </a:r>
            <a:r>
              <a:rPr lang="zh-CN" altLang="en-US" dirty="0"/>
              <a:t>，不同的</a:t>
            </a:r>
            <a:r>
              <a:rPr lang="en-US" altLang="zh-CN" dirty="0"/>
              <a:t>background</a:t>
            </a:r>
            <a:r>
              <a:rPr lang="zh-CN" altLang="en-US" dirty="0"/>
              <a:t>，就是说我在照相，</a:t>
            </a:r>
            <a:r>
              <a:rPr lang="en-US" altLang="zh-CN" dirty="0"/>
              <a:t>object</a:t>
            </a:r>
            <a:r>
              <a:rPr lang="zh-CN" altLang="en-US" dirty="0"/>
              <a:t>不变，</a:t>
            </a:r>
            <a:r>
              <a:rPr lang="en-US" altLang="zh-CN" dirty="0"/>
              <a:t>background</a:t>
            </a:r>
            <a:r>
              <a:rPr lang="zh-CN" altLang="en-US" dirty="0"/>
              <a:t>替换掉。多了一组方程</a:t>
            </a:r>
            <a:r>
              <a:rPr lang="en-US" altLang="zh-CN" dirty="0"/>
              <a:t>I2</a:t>
            </a:r>
            <a:r>
              <a:rPr lang="zh-CN" altLang="en-US" dirty="0"/>
              <a:t>，同样是</a:t>
            </a:r>
            <a:r>
              <a:rPr lang="en-US" altLang="zh-CN" dirty="0"/>
              <a:t>3</a:t>
            </a:r>
            <a:r>
              <a:rPr lang="zh-CN" altLang="en-US" dirty="0"/>
              <a:t>个方程，</a:t>
            </a:r>
            <a:r>
              <a:rPr lang="en-US" altLang="zh-CN" dirty="0"/>
              <a:t>4</a:t>
            </a:r>
            <a:r>
              <a:rPr lang="zh-CN" altLang="en-US" dirty="0"/>
              <a:t>个未知数。但是这</a:t>
            </a:r>
            <a:r>
              <a:rPr lang="en-US" altLang="zh-CN" dirty="0"/>
              <a:t>4</a:t>
            </a:r>
            <a:r>
              <a:rPr lang="zh-CN" altLang="en-US" dirty="0"/>
              <a:t>个未知数和</a:t>
            </a:r>
            <a:r>
              <a:rPr lang="en-US" altLang="zh-CN" dirty="0"/>
              <a:t>I1</a:t>
            </a:r>
            <a:r>
              <a:rPr lang="zh-CN" altLang="en-US" dirty="0"/>
              <a:t>方程里的未知数是一样的把，所以合起来我们得到</a:t>
            </a:r>
            <a:r>
              <a:rPr lang="en-US" altLang="zh-CN" dirty="0"/>
              <a:t>6</a:t>
            </a:r>
            <a:r>
              <a:rPr lang="zh-CN" altLang="en-US" dirty="0"/>
              <a:t>个方程，</a:t>
            </a:r>
            <a:r>
              <a:rPr lang="en-US" altLang="zh-CN" dirty="0"/>
              <a:t>4</a:t>
            </a:r>
            <a:r>
              <a:rPr lang="zh-CN" altLang="en-US" dirty="0"/>
              <a:t>个未知数。这样</a:t>
            </a:r>
            <a:r>
              <a:rPr lang="en-US" altLang="zh-CN" dirty="0"/>
              <a:t>alpha</a:t>
            </a:r>
            <a:r>
              <a:rPr lang="zh-CN" altLang="en-US" dirty="0"/>
              <a:t>和</a:t>
            </a:r>
            <a:r>
              <a:rPr lang="en-US" altLang="zh-CN" dirty="0" err="1"/>
              <a:t>forground</a:t>
            </a:r>
            <a:r>
              <a:rPr lang="zh-CN" altLang="en-US" dirty="0"/>
              <a:t>就可解了。</a:t>
            </a:r>
            <a:endParaRPr lang="en-US" altLang="zh-CN" dirty="0"/>
          </a:p>
          <a:p>
            <a:endParaRPr lang="en-US" dirty="0"/>
          </a:p>
          <a:p>
            <a:r>
              <a:rPr lang="zh-CN" altLang="en-US" dirty="0"/>
              <a:t>从数学上来说，是很简单，但是实际操作还是很</a:t>
            </a:r>
            <a:r>
              <a:rPr lang="en-US" altLang="zh-CN" dirty="0"/>
              <a:t>tricky</a:t>
            </a:r>
            <a:r>
              <a:rPr lang="zh-CN" altLang="en-US" dirty="0"/>
              <a:t>的，因为什么，对成像的场景要求还是很高。你保持</a:t>
            </a:r>
            <a:r>
              <a:rPr lang="en-US" altLang="zh-CN" dirty="0"/>
              <a:t>Foreground</a:t>
            </a:r>
            <a:r>
              <a:rPr lang="zh-CN" altLang="en-US" dirty="0"/>
              <a:t>，不变，整套</a:t>
            </a:r>
            <a:r>
              <a:rPr lang="en-US" altLang="zh-CN" dirty="0" err="1"/>
              <a:t>bakground</a:t>
            </a:r>
            <a:r>
              <a:rPr lang="zh-CN" altLang="en-US" dirty="0"/>
              <a:t>得给他替换掉，同时你还得追求成像的角度，</a:t>
            </a:r>
            <a:r>
              <a:rPr lang="en-US" altLang="zh-CN" dirty="0" err="1"/>
              <a:t>forground</a:t>
            </a:r>
            <a:r>
              <a:rPr lang="zh-CN" altLang="en-US" dirty="0"/>
              <a:t>的位置保持不变，操作性还是比较</a:t>
            </a:r>
            <a:r>
              <a:rPr lang="en-US" altLang="zh-CN" dirty="0"/>
              <a:t>tricky</a:t>
            </a:r>
            <a:r>
              <a:rPr lang="zh-CN" altLang="en-US" dirty="0"/>
              <a:t>。</a:t>
            </a:r>
            <a:endParaRPr lang="en-US" altLang="zh-CN" dirty="0"/>
          </a:p>
          <a:p>
            <a:r>
              <a:rPr lang="zh-CN" altLang="en-US" dirty="0"/>
              <a:t>所以总体来说，这种</a:t>
            </a:r>
            <a:r>
              <a:rPr lang="en-US" altLang="zh-CN" dirty="0"/>
              <a:t>matting</a:t>
            </a:r>
            <a:r>
              <a:rPr lang="zh-CN" altLang="en-US" dirty="0"/>
              <a:t>方法，对实验环境要求很高的。</a:t>
            </a:r>
            <a:endParaRPr lang="en-US" altLang="zh-CN" dirty="0"/>
          </a:p>
          <a:p>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9</a:t>
            </a:fld>
            <a:endParaRPr lang="zh-CN" altLang="en-US"/>
          </a:p>
        </p:txBody>
      </p:sp>
    </p:spTree>
    <p:extLst>
      <p:ext uri="{BB962C8B-B14F-4D97-AF65-F5344CB8AC3E}">
        <p14:creationId xmlns:p14="http://schemas.microsoft.com/office/powerpoint/2010/main" val="2230220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2B6C02AA-D405-4C2F-A046-BD4E5EBD09B2}" type="datetime1">
              <a:rPr lang="zh-CN" altLang="en-US" smtClean="0"/>
              <a:t>2021/4/24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3821909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BD629-A7E4-4AC2-AA62-C5C314728D04}" type="datetime1">
              <a:rPr lang="zh-CN" altLang="en-US" smtClean="0"/>
              <a:t>2021/4/24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2299702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23E61630-40BE-494F-B8EF-C6296BCA99EB}" type="datetime1">
              <a:rPr lang="zh-CN" altLang="en-US" smtClean="0"/>
              <a:t>2021/4/24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17402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7DB6876-91E4-4BEC-B69E-BA5289ECABFE}" type="datetime1">
              <a:rPr lang="zh-CN" altLang="en-US" smtClean="0"/>
              <a:t>2021/4/24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2576762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451EF3-AA17-42BF-904A-2DFBBF35E15C}" type="datetime1">
              <a:rPr lang="zh-CN" altLang="en-US" smtClean="0"/>
              <a:t>2021/4/24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592560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93A4EAE-CBEF-40EF-B758-744157A786DF}" type="datetime1">
              <a:rPr lang="zh-CN" altLang="en-US" smtClean="0"/>
              <a:t>2021/4/24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3905480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7F04D2-E1D6-42E3-8088-F1581590A65F}" type="datetime1">
              <a:rPr lang="zh-CN" altLang="en-US" smtClean="0"/>
              <a:t>2021/4/24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666041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1FED135-1843-4D9D-A7F5-EB0B313A31AD}" type="datetime1">
              <a:rPr lang="zh-CN" altLang="en-US" smtClean="0"/>
              <a:t>2021/4/24</a:t>
            </a:fld>
            <a:endParaRPr lang="zh-CN" altLang="en-US" dirty="0"/>
          </a:p>
        </p:txBody>
      </p:sp>
      <p:sp>
        <p:nvSpPr>
          <p:cNvPr id="8" name="页脚占位符 7"/>
          <p:cNvSpPr>
            <a:spLocks noGrp="1"/>
          </p:cNvSpPr>
          <p:nvPr>
            <p:ph type="ftr" sz="quarter" idx="11"/>
          </p:nvPr>
        </p:nvSpPr>
        <p:spPr/>
        <p:txBody>
          <a:bodyPr/>
          <a:lstStyle/>
          <a:p>
            <a:endParaRPr lang="zh-CN" altLang="en-US" dirty="0"/>
          </a:p>
        </p:txBody>
      </p:sp>
      <p:sp>
        <p:nvSpPr>
          <p:cNvPr id="9" name="灯片编号占位符 8"/>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380432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E2E2AA-440D-4EF4-9E38-30C398BAF9D5}" type="datetime1">
              <a:rPr lang="zh-CN" altLang="en-US" smtClean="0"/>
              <a:t>2021/4/24</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2780148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C4167A9-E41F-4013-A964-C5D63C943AE4}" type="datetime1">
              <a:rPr lang="zh-CN" altLang="en-US" smtClean="0"/>
              <a:t>2021/4/24</a:t>
            </a:fld>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4111549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6D443D9-1976-4302-9DEB-261445650104}" type="datetime1">
              <a:rPr lang="zh-CN" altLang="en-US" smtClean="0"/>
              <a:t>2021/4/24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4309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F2AD295-12C4-4805-BE1D-E72DEE23DED8}" type="datetime1">
              <a:rPr lang="zh-CN" altLang="en-US" smtClean="0"/>
              <a:t>2021/4/24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211199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5EAB2E8-3003-43FE-8573-334B85FB316B}" type="datetime1">
              <a:rPr lang="zh-CN" altLang="en-US" smtClean="0"/>
              <a:t>2021/4/24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3005940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AC36C9-004A-49D8-A6B8-30C3415791C1}" type="datetime1">
              <a:rPr lang="zh-CN" altLang="en-US" smtClean="0"/>
              <a:t>2021/4/24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522837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0A26DC-2C1C-4834-8D3E-8DF2073C655A}" type="datetime1">
              <a:rPr lang="zh-CN" altLang="en-US" smtClean="0"/>
              <a:t>2021/4/24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345110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45298C0-89A4-4D84-9246-19582522F316}" type="datetime1">
              <a:rPr lang="zh-CN" altLang="en-US" smtClean="0"/>
              <a:t>2021/4/24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183421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2499002-A96D-437E-B963-C5888A09BB17}" type="datetime1">
              <a:rPr lang="zh-CN" altLang="en-US" smtClean="0"/>
              <a:t>2021/4/24</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250160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1D7861CD-BF0B-4B36-8860-8ED8DD2995E3}" type="datetime1">
              <a:rPr lang="zh-CN" altLang="en-US" smtClean="0"/>
              <a:t>2021/4/24</a:t>
            </a:fld>
            <a:endParaRPr lang="zh-CN" altLang="en-US" dirty="0"/>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420876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5A3443D-A98C-4E06-B0C7-D4070770FE05}" type="datetime1">
              <a:rPr lang="zh-CN" altLang="en-US" smtClean="0"/>
              <a:t>2021/4/24</a:t>
            </a:fld>
            <a:endParaRPr lang="zh-CN" altLang="en-US" dirty="0"/>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00140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638BB8-BDF7-4608-9F43-014868F7FB5E}" type="datetime1">
              <a:rPr lang="zh-CN" altLang="en-US" smtClean="0"/>
              <a:t>2021/4/24</a:t>
            </a:fld>
            <a:endParaRPr lang="zh-CN" altLang="en-US" dirty="0"/>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756783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86539540-70AB-4744-B45E-402B83537F2B}" type="datetime1">
              <a:rPr lang="zh-CN" altLang="en-US" smtClean="0"/>
              <a:t>2021/4/24</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365874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ACA9C50-D837-44E6-B0C5-C8A843804C35}" type="datetime1">
              <a:rPr lang="zh-CN" altLang="en-US" smtClean="0"/>
              <a:t>2021/4/24</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421638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617527"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98DBF5BF-4DF6-4F02-921C-70AA0DDE22A8}" type="datetime1">
              <a:rPr lang="zh-CN" altLang="en-US" smtClean="0"/>
              <a:t>2021/4/24</a:t>
            </a:fld>
            <a:endParaRPr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dirty="0"/>
          </a:p>
        </p:txBody>
      </p:sp>
      <p:sp>
        <p:nvSpPr>
          <p:cNvPr id="6" name="Slide Number Placeholder 5"/>
          <p:cNvSpPr>
            <a:spLocks noGrp="1"/>
          </p:cNvSpPr>
          <p:nvPr>
            <p:ph type="sldNum" sz="quarter" idx="4"/>
          </p:nvPr>
        </p:nvSpPr>
        <p:spPr>
          <a:xfrm>
            <a:off x="845127" y="6356350"/>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ECEC75C7-0152-4333-8BCF-F71B209A6555}" type="slidenum">
              <a:rPr lang="zh-CN" altLang="en-US" smtClean="0"/>
              <a:pPr/>
              <a:t>‹#›</a:t>
            </a:fld>
            <a:endParaRPr lang="zh-CN" altLang="en-US" dirty="0"/>
          </a:p>
        </p:txBody>
      </p:sp>
      <p:grpSp>
        <p:nvGrpSpPr>
          <p:cNvPr id="7" name="组合 6"/>
          <p:cNvGrpSpPr/>
          <p:nvPr/>
        </p:nvGrpSpPr>
        <p:grpSpPr>
          <a:xfrm>
            <a:off x="10277727" y="6189394"/>
            <a:ext cx="1759448" cy="600238"/>
            <a:chOff x="10318201" y="6219513"/>
            <a:chExt cx="1759448" cy="600238"/>
          </a:xfrm>
        </p:grpSpPr>
        <p:pic>
          <p:nvPicPr>
            <p:cNvPr id="8" name="图片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28582"/>
            <a:stretch/>
          </p:blipFill>
          <p:spPr>
            <a:xfrm>
              <a:off x="10918439" y="6273702"/>
              <a:ext cx="1159210" cy="491859"/>
            </a:xfrm>
            <a:prstGeom prst="rect">
              <a:avLst/>
            </a:prstGeom>
          </p:spPr>
        </p:pic>
        <p:pic>
          <p:nvPicPr>
            <p:cNvPr id="9" name="图片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318201" y="6219513"/>
              <a:ext cx="600238" cy="600238"/>
            </a:xfrm>
            <a:prstGeom prst="rect">
              <a:avLst/>
            </a:prstGeom>
          </p:spPr>
        </p:pic>
      </p:grpSp>
    </p:spTree>
    <p:extLst>
      <p:ext uri="{BB962C8B-B14F-4D97-AF65-F5344CB8AC3E}">
        <p14:creationId xmlns:p14="http://schemas.microsoft.com/office/powerpoint/2010/main" val="99654611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610600" y="635462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334B9-461B-4131-BA6D-7F9846214184}" type="datetime1">
              <a:rPr lang="zh-CN" altLang="en-US" smtClean="0"/>
              <a:t>2021/4/24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38200" y="635462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C75C7-0152-4333-8BCF-F71B209A6555}" type="slidenum">
              <a:rPr lang="zh-CN" altLang="en-US" smtClean="0"/>
              <a:pPr/>
              <a:t>‹#›</a:t>
            </a:fld>
            <a:endParaRPr lang="zh-CN" altLang="en-US" dirty="0"/>
          </a:p>
        </p:txBody>
      </p:sp>
      <p:grpSp>
        <p:nvGrpSpPr>
          <p:cNvPr id="7" name="组合 6"/>
          <p:cNvGrpSpPr/>
          <p:nvPr/>
        </p:nvGrpSpPr>
        <p:grpSpPr>
          <a:xfrm>
            <a:off x="10277727" y="6189394"/>
            <a:ext cx="1759448" cy="600238"/>
            <a:chOff x="10318201" y="6219513"/>
            <a:chExt cx="1759448" cy="600238"/>
          </a:xfrm>
        </p:grpSpPr>
        <p:pic>
          <p:nvPicPr>
            <p:cNvPr id="8" name="图片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28582"/>
            <a:stretch/>
          </p:blipFill>
          <p:spPr>
            <a:xfrm>
              <a:off x="10918439" y="6273702"/>
              <a:ext cx="1159210" cy="491859"/>
            </a:xfrm>
            <a:prstGeom prst="rect">
              <a:avLst/>
            </a:prstGeom>
          </p:spPr>
        </p:pic>
        <p:pic>
          <p:nvPicPr>
            <p:cNvPr id="9" name="图片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318201" y="6219513"/>
              <a:ext cx="600238" cy="600238"/>
            </a:xfrm>
            <a:prstGeom prst="rect">
              <a:avLst/>
            </a:prstGeom>
          </p:spPr>
        </p:pic>
      </p:grpSp>
    </p:spTree>
    <p:extLst>
      <p:ext uri="{BB962C8B-B14F-4D97-AF65-F5344CB8AC3E}">
        <p14:creationId xmlns:p14="http://schemas.microsoft.com/office/powerpoint/2010/main" val="333083672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hangyy8@shanghaitech.edu.cn"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caixr@shanghaitech.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microsoft.com/office/2011/relationships/inkAction" Target="../ink/inkAction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image" Target="../media/image110.png"/></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7"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emf"/><Relationship Id="rId5" Type="http://schemas.openxmlformats.org/officeDocument/2006/relationships/image" Target="../media/image10.emf"/><Relationship Id="rId10" Type="http://schemas.openxmlformats.org/officeDocument/2006/relationships/image" Target="../media/image20.png"/><Relationship Id="rId4" Type="http://schemas.openxmlformats.org/officeDocument/2006/relationships/image" Target="../media/image120.png"/><Relationship Id="rId9" Type="http://schemas.microsoft.com/office/2011/relationships/inkAction" Target="../ink/inkAction2.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7" Type="http://schemas.microsoft.com/office/2011/relationships/inkAction" Target="../ink/inkAction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693155"/>
            <a:ext cx="9144000" cy="2259984"/>
          </a:xfrm>
        </p:spPr>
        <p:txBody>
          <a:bodyPr>
            <a:normAutofit/>
          </a:bodyPr>
          <a:lstStyle/>
          <a:p>
            <a:r>
              <a:rPr lang="en-US" altLang="zh-CN" sz="5400" b="1" dirty="0">
                <a:solidFill>
                  <a:srgbClr val="0070C0"/>
                </a:solidFill>
              </a:rPr>
              <a:t>Lecture 20-1 Bayesian Matting</a:t>
            </a:r>
            <a:endParaRPr lang="zh-CN" altLang="en-US" sz="5400" b="1" dirty="0">
              <a:solidFill>
                <a:srgbClr val="0070C0"/>
              </a:solidFill>
            </a:endParaRPr>
          </a:p>
        </p:txBody>
      </p:sp>
      <p:sp>
        <p:nvSpPr>
          <p:cNvPr id="4" name="灯片编号占位符 3"/>
          <p:cNvSpPr>
            <a:spLocks noGrp="1"/>
          </p:cNvSpPr>
          <p:nvPr>
            <p:ph type="sldNum" sz="quarter" idx="12"/>
          </p:nvPr>
        </p:nvSpPr>
        <p:spPr/>
        <p:txBody>
          <a:bodyPr/>
          <a:lstStyle/>
          <a:p>
            <a:fld id="{60FBE53B-777C-4D18-877D-9D5562FC870B}" type="slidenum">
              <a:rPr lang="zh-CN" altLang="en-US" smtClean="0"/>
              <a:t>1</a:t>
            </a:fld>
            <a:endParaRPr lang="zh-CN" altLang="en-US"/>
          </a:p>
        </p:txBody>
      </p:sp>
      <p:sp>
        <p:nvSpPr>
          <p:cNvPr id="7" name="Subtitle 6">
            <a:extLst>
              <a:ext uri="{FF2B5EF4-FFF2-40B4-BE49-F238E27FC236}">
                <a16:creationId xmlns:a16="http://schemas.microsoft.com/office/drawing/2014/main" id="{22DB6419-A732-4663-9D22-E5BE5B2E1B9F}"/>
              </a:ext>
            </a:extLst>
          </p:cNvPr>
          <p:cNvSpPr>
            <a:spLocks noGrp="1"/>
          </p:cNvSpPr>
          <p:nvPr>
            <p:ph type="subTitle" idx="1"/>
          </p:nvPr>
        </p:nvSpPr>
        <p:spPr/>
        <p:txBody>
          <a:bodyPr/>
          <a:lstStyle/>
          <a:p>
            <a:endParaRPr lang="en-US"/>
          </a:p>
        </p:txBody>
      </p:sp>
      <p:sp>
        <p:nvSpPr>
          <p:cNvPr id="8" name="副标题 2">
            <a:extLst>
              <a:ext uri="{FF2B5EF4-FFF2-40B4-BE49-F238E27FC236}">
                <a16:creationId xmlns:a16="http://schemas.microsoft.com/office/drawing/2014/main" id="{FE6F9A68-0D49-4B92-881B-75452903BDF4}"/>
              </a:ext>
            </a:extLst>
          </p:cNvPr>
          <p:cNvSpPr txBox="1">
            <a:spLocks/>
          </p:cNvSpPr>
          <p:nvPr/>
        </p:nvSpPr>
        <p:spPr>
          <a:xfrm>
            <a:off x="1524000" y="4121991"/>
            <a:ext cx="9144000" cy="165576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b="1" dirty="0" err="1"/>
              <a:t>Yuyao</a:t>
            </a:r>
            <a:r>
              <a:rPr lang="zh-CN" altLang="en-US" b="1" dirty="0"/>
              <a:t> </a:t>
            </a:r>
            <a:r>
              <a:rPr lang="en-US" altLang="zh-CN" b="1" dirty="0"/>
              <a:t>Zhang, Xiran Cai PhD</a:t>
            </a:r>
          </a:p>
          <a:p>
            <a:r>
              <a:rPr lang="en-US" altLang="zh-CN" dirty="0">
                <a:hlinkClick r:id="rId3"/>
              </a:rPr>
              <a:t>zhangyy8@shanghaitech.edu.cn</a:t>
            </a:r>
            <a:r>
              <a:rPr lang="en-US" altLang="zh-CN" dirty="0"/>
              <a:t> </a:t>
            </a:r>
            <a:r>
              <a:rPr lang="en-US" altLang="zh-CN" dirty="0">
                <a:hlinkClick r:id="rId4"/>
              </a:rPr>
              <a:t>caixr@shanghaitech.edu.cn</a:t>
            </a:r>
            <a:endParaRPr lang="en-US" altLang="zh-CN" dirty="0"/>
          </a:p>
          <a:p>
            <a:r>
              <a:rPr lang="en-US" altLang="zh-CN" dirty="0"/>
              <a:t>SIST Building 2 302-F/302-C</a:t>
            </a:r>
          </a:p>
          <a:p>
            <a:r>
              <a:rPr lang="en-US" altLang="zh-CN" dirty="0"/>
              <a:t>Course piazza link</a:t>
            </a:r>
            <a:r>
              <a:rPr lang="zh-CN" altLang="en-US" dirty="0"/>
              <a:t>：</a:t>
            </a:r>
            <a:r>
              <a:rPr lang="en-US" altLang="zh-CN" dirty="0"/>
              <a:t>piazza.com/shanghaitech.edu.cn/spring2021/cs270spring2021</a:t>
            </a:r>
          </a:p>
          <a:p>
            <a:endParaRPr lang="zh-CN" altLang="en-US" dirty="0"/>
          </a:p>
        </p:txBody>
      </p:sp>
    </p:spTree>
    <p:extLst>
      <p:ext uri="{BB962C8B-B14F-4D97-AF65-F5344CB8AC3E}">
        <p14:creationId xmlns:p14="http://schemas.microsoft.com/office/powerpoint/2010/main" val="1849399021"/>
      </p:ext>
    </p:extLst>
  </p:cSld>
  <p:clrMapOvr>
    <a:masterClrMapping/>
  </p:clrMapOvr>
  <mc:AlternateContent xmlns:mc="http://schemas.openxmlformats.org/markup-compatibility/2006" xmlns:p14="http://schemas.microsoft.com/office/powerpoint/2010/main">
    <mc:Choice Requires="p14">
      <p:transition spd="slow" p14:dur="2000" advTm="73973"/>
    </mc:Choice>
    <mc:Fallback xmlns="">
      <p:transition spd="slow" advTm="739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5563"/>
                <a:ext cx="10515600" cy="4851400"/>
              </a:xfrm>
            </p:spPr>
            <p:txBody>
              <a:bodyPr/>
              <a:lstStyle/>
              <a:p>
                <a:pPr>
                  <a:lnSpc>
                    <a:spcPct val="150000"/>
                  </a:lnSpc>
                </a:pPr>
                <a:r>
                  <a:rPr lang="en-US" altLang="zh-CN" dirty="0"/>
                  <a:t>Known: </a:t>
                </a:r>
                <a14:m>
                  <m:oMath xmlns:m="http://schemas.openxmlformats.org/officeDocument/2006/math">
                    <m:r>
                      <a:rPr lang="en-US" altLang="zh-CN" i="1" dirty="0" smtClean="0">
                        <a:latin typeface="Cambria Math" panose="02040503050406030204" pitchFamily="18" charset="0"/>
                      </a:rPr>
                      <m:t>𝐼</m:t>
                    </m:r>
                  </m:oMath>
                </a14:m>
                <a:r>
                  <a:rPr lang="en-US" altLang="zh-CN" dirty="0"/>
                  <a:t>(</a:t>
                </a:r>
                <a:r>
                  <a:rPr lang="en-US" altLang="zh-CN" dirty="0" err="1"/>
                  <a:t>x,y</a:t>
                </a:r>
                <a:r>
                  <a:rPr lang="en-US" altLang="zh-CN" dirty="0"/>
                  <a:t>), full RGB</a:t>
                </a:r>
              </a:p>
              <a:p>
                <a:pPr>
                  <a:lnSpc>
                    <a:spcPct val="150000"/>
                  </a:lnSpc>
                </a:pPr>
                <a:r>
                  <a:rPr lang="en-US" altLang="zh-CN" dirty="0"/>
                  <a:t>Unknown:</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𝛼</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t> </a:t>
                </a:r>
                <a:r>
                  <a:rPr lang="en-US" altLang="zh-CN" dirty="0"/>
                  <a:t>gray level image; </a:t>
                </a:r>
                <a14:m>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r>
                      <a:rPr lang="en-US" altLang="zh-CN" i="1">
                        <a:latin typeface="Cambria Math" panose="02040503050406030204" pitchFamily="18" charset="0"/>
                      </a:rPr>
                      <m:t>𝐵</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en-US" altLang="zh-CN" dirty="0"/>
                  <a:t>: full RGB</a:t>
                </a:r>
              </a:p>
              <a:p>
                <a:pPr>
                  <a:lnSpc>
                    <a:spcPct val="150000"/>
                  </a:lnSpc>
                </a:pPr>
                <a:r>
                  <a:rPr lang="en-US" altLang="zh-CN" dirty="0"/>
                  <a:t>Optimization target:</a:t>
                </a:r>
              </a:p>
              <a:p>
                <a:pPr marL="0" indent="0">
                  <a:lnSpc>
                    <a:spcPct val="150000"/>
                  </a:lnSpc>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zh-CN" altLang="en-US" i="1">
                                      <a:latin typeface="Cambria Math" panose="02040503050406030204" pitchFamily="18" charset="0"/>
                                    </a:rPr>
                                    <m:t>𝛼</m:t>
                                  </m:r>
                                </m:e>
                                <m:e>
                                  <m:r>
                                    <a:rPr lang="en-US" altLang="zh-CN" i="1">
                                      <a:latin typeface="Cambria Math" panose="02040503050406030204" pitchFamily="18" charset="0"/>
                                    </a:rPr>
                                    <m:t>𝐼</m:t>
                                  </m:r>
                                </m:e>
                              </m:d>
                            </m:e>
                          </m:func>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𝐼</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zh-CN" altLang="en-US" i="1">
                                  <a:latin typeface="Cambria Math" panose="02040503050406030204" pitchFamily="18" charset="0"/>
                                </a:rPr>
                                <m:t>𝛼</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zh-CN" altLang="en-US" i="1">
                                  <a:latin typeface="Cambria Math" panose="02040503050406030204" pitchFamily="18" charset="0"/>
                                </a:rPr>
                                <m:t>𝛼</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den>
                          </m:f>
                        </m:e>
                      </m:func>
                    </m:oMath>
                  </m:oMathPara>
                </a14:m>
                <a:endParaRPr lang="en-US" altLang="zh-CN" dirty="0"/>
              </a:p>
              <a:p>
                <a:pPr marL="0" indent="0">
                  <a:lnSpc>
                    <a:spcPct val="150000"/>
                  </a:lnSpc>
                  <a:buNone/>
                </a:pPr>
                <a:r>
                  <a:rPr lang="en-US" altLang="zh-CN" dirty="0"/>
                  <a:t>Bayesian rule: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b="0" i="1" smtClean="0">
                        <a:latin typeface="Cambria Math" panose="02040503050406030204" pitchFamily="18" charset="0"/>
                      </a:rPr>
                      <m:t>𝐵</m:t>
                    </m:r>
                    <m:r>
                      <a:rPr lang="en-US" altLang="zh-CN" i="1">
                        <a:latin typeface="Cambria Math" panose="02040503050406030204" pitchFamily="18" charset="0"/>
                      </a:rPr>
                      <m:t>|</m:t>
                    </m:r>
                    <m:r>
                      <a:rPr lang="en-US" altLang="zh-CN" b="0" i="1" smtClean="0">
                        <a:latin typeface="Cambria Math" panose="02040503050406030204" pitchFamily="18" charset="0"/>
                      </a:rPr>
                      <m:t>𝐴</m:t>
                    </m:r>
                    <m:r>
                      <a:rPr lang="en-US" altLang="zh-CN" i="1">
                        <a:latin typeface="Cambria Math" panose="02040503050406030204" pitchFamily="18" charset="0"/>
                      </a:rPr>
                      <m:t>)</m:t>
                    </m:r>
                  </m:oMath>
                </a14:m>
                <a:r>
                  <a:rPr lang="zh-CN" altLang="en-US" dirty="0"/>
                  <a:t> </a:t>
                </a:r>
                <a:r>
                  <a:rPr lang="en-US" altLang="zh-CN" dirty="0"/>
                  <a:t>= </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𝐴</m:t>
                            </m:r>
                          </m:e>
                          <m:e>
                            <m:r>
                              <a:rPr lang="en-US" altLang="zh-CN" sz="2400" b="0" i="1" smtClean="0">
                                <a:latin typeface="Cambria Math" panose="02040503050406030204" pitchFamily="18" charset="0"/>
                              </a:rPr>
                              <m:t>𝐵</m:t>
                            </m:r>
                          </m:e>
                        </m:d>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b="0" i="1" smtClean="0">
                            <a:latin typeface="Cambria Math" panose="02040503050406030204" pitchFamily="18" charset="0"/>
                          </a:rPr>
                          <m:t>𝐵</m:t>
                        </m:r>
                        <m:r>
                          <a:rPr lang="en-US" altLang="zh-CN" sz="2400" i="1">
                            <a:latin typeface="Cambria Math" panose="02040503050406030204" pitchFamily="18" charset="0"/>
                          </a:rPr>
                          <m:t>)</m:t>
                        </m:r>
                      </m:num>
                      <m:den>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b="0" i="1" smtClean="0">
                            <a:latin typeface="Cambria Math" panose="02040503050406030204" pitchFamily="18" charset="0"/>
                          </a:rPr>
                          <m:t>𝐴</m:t>
                        </m:r>
                        <m:r>
                          <a:rPr lang="en-US" altLang="zh-CN" sz="2400" i="1">
                            <a:latin typeface="Cambria Math" panose="02040503050406030204" pitchFamily="18" charset="0"/>
                          </a:rPr>
                          <m:t>)</m:t>
                        </m:r>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5563"/>
                <a:ext cx="10515600" cy="4851400"/>
              </a:xfrm>
              <a:blipFill>
                <a:blip r:embed="rId4"/>
                <a:stretch>
                  <a:fillRect l="-121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CEC75C7-0152-4333-8BCF-F71B209A6555}" type="slidenum">
              <a:rPr lang="zh-CN" altLang="en-US" smtClean="0"/>
              <a:pPr/>
              <a:t>10</a:t>
            </a:fld>
            <a:endParaRPr lang="zh-CN" altLang="en-US" dirty="0"/>
          </a:p>
        </p:txBody>
      </p:sp>
      <p:sp>
        <p:nvSpPr>
          <p:cNvPr id="7"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Bayesian image matting </a:t>
            </a:r>
            <a:endParaRPr lang="zh-CN" altLang="en-US" dirty="0"/>
          </a:p>
        </p:txBody>
      </p:sp>
    </p:spTree>
    <p:extLst>
      <p:ext uri="{BB962C8B-B14F-4D97-AF65-F5344CB8AC3E}">
        <p14:creationId xmlns:p14="http://schemas.microsoft.com/office/powerpoint/2010/main" val="2405471472"/>
      </p:ext>
    </p:extLst>
  </p:cSld>
  <p:clrMapOvr>
    <a:masterClrMapping/>
  </p:clrMapOvr>
  <mc:AlternateContent xmlns:mc="http://schemas.openxmlformats.org/markup-compatibility/2006" xmlns:p14="http://schemas.microsoft.com/office/powerpoint/2010/main">
    <mc:Choice Requires="p14">
      <p:transition spd="slow" p14:dur="2000" advTm="151026"/>
    </mc:Choice>
    <mc:Fallback xmlns="">
      <p:transition spd="slow" advTm="1510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5563"/>
                <a:ext cx="10515600" cy="4851400"/>
              </a:xfrm>
            </p:spPr>
            <p:txBody>
              <a:bodyPr>
                <a:normAutofit/>
              </a:bodyPr>
              <a:lstStyle/>
              <a:p>
                <a:pPr>
                  <a:lnSpc>
                    <a:spcPct val="150000"/>
                  </a:lnSpc>
                </a:pPr>
                <a:r>
                  <a:rPr lang="en-US" altLang="zh-CN" dirty="0"/>
                  <a:t>Take logs:</a:t>
                </a:r>
              </a:p>
              <a:p>
                <a:pPr marL="0" indent="0">
                  <a:lnSpc>
                    <a:spcPct val="150000"/>
                  </a:lnSpc>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r>
                                <m:rPr>
                                  <m:sty m:val="p"/>
                                </m:rPr>
                                <a:rPr lang="en-US" altLang="zh-CN" dirty="0">
                                  <a:latin typeface="Cambria Math" panose="02040503050406030204" pitchFamily="18" charset="0"/>
                                  <a:ea typeface="Cambria Math" panose="02040503050406030204" pitchFamily="18" charset="0"/>
                                </a:rPr>
                                <m:t>log</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zh-CN" altLang="en-US" i="1">
                                      <a:latin typeface="Cambria Math" panose="02040503050406030204" pitchFamily="18" charset="0"/>
                                    </a:rPr>
                                    <m:t>𝛼</m:t>
                                  </m:r>
                                </m:e>
                                <m:e>
                                  <m:r>
                                    <a:rPr lang="en-US" altLang="zh-CN" i="1">
                                      <a:latin typeface="Cambria Math" panose="02040503050406030204" pitchFamily="18" charset="0"/>
                                    </a:rPr>
                                    <m:t>𝐼</m:t>
                                  </m:r>
                                </m:e>
                              </m:d>
                            </m:e>
                          </m:func>
                        </m:e>
                      </m:func>
                      <m:r>
                        <a:rPr lang="en-US" altLang="zh-CN" b="0" i="1" dirty="0" smtClean="0">
                          <a:latin typeface="Cambria Math" panose="02040503050406030204" pitchFamily="18" charset="0"/>
                          <a:ea typeface="Cambria Math" panose="02040503050406030204" pitchFamily="18" charset="0"/>
                        </a:rPr>
                        <m:t>≈</m:t>
                      </m:r>
                      <m:r>
                        <m:rPr>
                          <m:sty m:val="p"/>
                        </m:rPr>
                        <a:rPr lang="en-US" altLang="zh-CN" b="0" i="0" dirty="0" smtClean="0">
                          <a:latin typeface="Cambria Math" panose="02040503050406030204" pitchFamily="18" charset="0"/>
                          <a:ea typeface="Cambria Math" panose="02040503050406030204" pitchFamily="18" charset="0"/>
                        </a:rPr>
                        <m:t>log</m:t>
                      </m:r>
                      <m:d>
                        <m:dPr>
                          <m:ctrlPr>
                            <a:rPr lang="en-US" altLang="zh-CN" b="0" i="1" dirty="0" smtClean="0">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𝐼</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zh-CN" altLang="en-US" i="1">
                              <a:latin typeface="Cambria Math" panose="02040503050406030204" pitchFamily="18" charset="0"/>
                            </a:rPr>
                            <m:t>𝛼</m:t>
                          </m:r>
                          <m:r>
                            <a:rPr lang="en-US" altLang="zh-CN" i="1">
                              <a:latin typeface="Cambria Math" panose="02040503050406030204" pitchFamily="18" charset="0"/>
                            </a:rPr>
                            <m:t>)</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zh-CN" altLang="en-US" i="1">
                          <a:latin typeface="Cambria Math" panose="02040503050406030204" pitchFamily="18" charset="0"/>
                        </a:rPr>
                        <m:t>𝛼</m:t>
                      </m:r>
                      <m:r>
                        <a:rPr lang="en-US" altLang="zh-CN" i="1">
                          <a:latin typeface="Cambria Math" panose="02040503050406030204" pitchFamily="18" charset="0"/>
                        </a:rPr>
                        <m:t>)</m:t>
                      </m:r>
                      <m:r>
                        <a:rPr lang="en-US" altLang="zh-CN" b="0" i="0" dirty="0" smtClean="0">
                          <a:latin typeface="Cambria Math" panose="02040503050406030204" pitchFamily="18" charset="0"/>
                          <a:ea typeface="Cambria Math" panose="02040503050406030204" pitchFamily="18" charset="0"/>
                        </a:rPr>
                        <m:t>)</m:t>
                      </m:r>
                    </m:oMath>
                  </m:oMathPara>
                </a14:m>
                <a:endParaRPr lang="en-US" altLang="zh-CN" dirty="0"/>
              </a:p>
              <a:p>
                <a:pPr>
                  <a:lnSpc>
                    <a:spcPct val="150000"/>
                  </a:lnSpc>
                </a:pPr>
                <a:r>
                  <a:rPr lang="en-US" altLang="zh-CN" dirty="0"/>
                  <a:t>Then we assume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zh-CN" altLang="en-US" i="1">
                        <a:latin typeface="Cambria Math" panose="02040503050406030204" pitchFamily="18" charset="0"/>
                      </a:rPr>
                      <m:t>𝛼</m:t>
                    </m:r>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b="0" i="1" smtClean="0">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zh-CN" altLang="en-US" i="1">
                        <a:latin typeface="Cambria Math" panose="02040503050406030204" pitchFamily="18" charset="0"/>
                      </a:rPr>
                      <m:t>𝛼</m:t>
                    </m:r>
                    <m:r>
                      <a:rPr lang="en-US" altLang="zh-CN" i="1">
                        <a:latin typeface="Cambria Math" panose="02040503050406030204" pitchFamily="18" charset="0"/>
                      </a:rPr>
                      <m:t>)</m:t>
                    </m:r>
                  </m:oMath>
                </a14:m>
                <a:r>
                  <a:rPr lang="en-US" altLang="zh-CN" dirty="0"/>
                  <a:t>, and get:</a:t>
                </a:r>
                <a:endParaRPr lang="zh-CN" altLang="en-US" dirty="0"/>
              </a:p>
              <a:p>
                <a:pPr marL="0" indent="0" algn="ctr">
                  <a:lnSpc>
                    <a:spcPct val="150000"/>
                  </a:lnSpc>
                  <a:buNone/>
                </a:pPr>
                <a14:m>
                  <m:oMath xmlns:m="http://schemas.openxmlformats.org/officeDocument/2006/math">
                    <m:func>
                      <m:funcPr>
                        <m:ctrlPr>
                          <a:rPr lang="en-US" altLang="zh-CN" sz="2200" i="1">
                            <a:latin typeface="Cambria Math" panose="02040503050406030204" pitchFamily="18" charset="0"/>
                          </a:rPr>
                        </m:ctrlPr>
                      </m:funcPr>
                      <m:fName>
                        <m:r>
                          <m:rPr>
                            <m:sty m:val="p"/>
                          </m:rPr>
                          <a:rPr lang="en-US" altLang="zh-CN" sz="2200">
                            <a:latin typeface="Cambria Math" panose="02040503050406030204" pitchFamily="18" charset="0"/>
                          </a:rPr>
                          <m:t>arg</m:t>
                        </m:r>
                      </m:fName>
                      <m:e>
                        <m:func>
                          <m:funcPr>
                            <m:ctrlPr>
                              <a:rPr lang="en-US" altLang="zh-CN" sz="2200" i="1">
                                <a:latin typeface="Cambria Math" panose="02040503050406030204" pitchFamily="18" charset="0"/>
                              </a:rPr>
                            </m:ctrlPr>
                          </m:funcPr>
                          <m:fName>
                            <m:r>
                              <m:rPr>
                                <m:sty m:val="p"/>
                              </m:rPr>
                              <a:rPr lang="en-US" altLang="zh-CN" sz="2200">
                                <a:latin typeface="Cambria Math" panose="02040503050406030204" pitchFamily="18" charset="0"/>
                              </a:rPr>
                              <m:t>max</m:t>
                            </m:r>
                          </m:fName>
                          <m:e>
                            <m:r>
                              <a:rPr lang="en-US" altLang="zh-CN" sz="2200" i="1">
                                <a:latin typeface="Cambria Math" panose="02040503050406030204" pitchFamily="18" charset="0"/>
                              </a:rPr>
                              <m:t>𝑙𝑜𝑔𝑃</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𝐹</m:t>
                                </m:r>
                                <m:r>
                                  <a:rPr lang="en-US" altLang="zh-CN" sz="2200" i="1">
                                    <a:latin typeface="Cambria Math" panose="02040503050406030204" pitchFamily="18" charset="0"/>
                                  </a:rPr>
                                  <m:t>,</m:t>
                                </m:r>
                                <m:r>
                                  <a:rPr lang="en-US" altLang="zh-CN" sz="2200" i="1">
                                    <a:latin typeface="Cambria Math" panose="02040503050406030204" pitchFamily="18" charset="0"/>
                                  </a:rPr>
                                  <m:t>𝐵</m:t>
                                </m:r>
                                <m:r>
                                  <a:rPr lang="en-US" altLang="zh-CN" sz="2200" i="1">
                                    <a:latin typeface="Cambria Math" panose="02040503050406030204" pitchFamily="18" charset="0"/>
                                  </a:rPr>
                                  <m:t>,</m:t>
                                </m:r>
                                <m:r>
                                  <a:rPr lang="zh-CN" altLang="en-US" sz="2200" i="1">
                                    <a:latin typeface="Cambria Math" panose="02040503050406030204" pitchFamily="18" charset="0"/>
                                  </a:rPr>
                                  <m:t>𝛼</m:t>
                                </m:r>
                              </m:e>
                              <m:e>
                                <m:r>
                                  <a:rPr lang="en-US" altLang="zh-CN" sz="2200" i="1">
                                    <a:latin typeface="Cambria Math" panose="02040503050406030204" pitchFamily="18" charset="0"/>
                                  </a:rPr>
                                  <m:t>𝐼</m:t>
                                </m:r>
                              </m:e>
                            </m:d>
                          </m:e>
                        </m:func>
                      </m:e>
                    </m:func>
                    <m:r>
                      <a:rPr lang="en-US" altLang="zh-CN" sz="2200" i="1" dirty="0">
                        <a:latin typeface="Cambria Math" panose="02040503050406030204" pitchFamily="18" charset="0"/>
                        <a:ea typeface="Cambria Math" panose="02040503050406030204" pitchFamily="18" charset="0"/>
                      </a:rPr>
                      <m:t>≈</m:t>
                    </m:r>
                    <m:r>
                      <m:rPr>
                        <m:sty m:val="p"/>
                      </m:rPr>
                      <a:rPr lang="en-US" altLang="zh-CN" sz="2200" dirty="0">
                        <a:latin typeface="Cambria Math" panose="02040503050406030204" pitchFamily="18" charset="0"/>
                        <a:ea typeface="Cambria Math" panose="02040503050406030204" pitchFamily="18" charset="0"/>
                      </a:rPr>
                      <m:t>log</m:t>
                    </m:r>
                    <m:d>
                      <m:dPr>
                        <m:ctrlPr>
                          <a:rPr lang="en-US" altLang="zh-CN" sz="2200" i="1" dirty="0">
                            <a:latin typeface="Cambria Math" panose="02040503050406030204" pitchFamily="18" charset="0"/>
                            <a:ea typeface="Cambria Math" panose="02040503050406030204" pitchFamily="18" charset="0"/>
                          </a:rPr>
                        </m:ctrlPr>
                      </m:dPr>
                      <m:e>
                        <m:r>
                          <a:rPr lang="zh-CN" altLang="en-US" sz="2200" i="1">
                            <a:latin typeface="Cambria Math" panose="02040503050406030204" pitchFamily="18" charset="0"/>
                          </a:rPr>
                          <m:t>𝑃</m:t>
                        </m:r>
                        <m:r>
                          <a:rPr lang="en-US" altLang="zh-CN" sz="2200" i="1">
                            <a:latin typeface="Cambria Math" panose="02040503050406030204" pitchFamily="18" charset="0"/>
                          </a:rPr>
                          <m:t>(</m:t>
                        </m:r>
                        <m:r>
                          <a:rPr lang="zh-CN" altLang="en-US" sz="2200" i="1">
                            <a:latin typeface="Cambria Math" panose="02040503050406030204" pitchFamily="18" charset="0"/>
                          </a:rPr>
                          <m:t>𝐼</m:t>
                        </m:r>
                        <m:r>
                          <a:rPr lang="en-US" altLang="zh-CN" sz="2200" i="1">
                            <a:latin typeface="Cambria Math" panose="02040503050406030204" pitchFamily="18" charset="0"/>
                          </a:rPr>
                          <m:t>|</m:t>
                        </m:r>
                        <m:r>
                          <a:rPr lang="zh-CN" altLang="en-US" sz="2200" i="1">
                            <a:latin typeface="Cambria Math" panose="02040503050406030204" pitchFamily="18" charset="0"/>
                          </a:rPr>
                          <m:t>𝐹</m:t>
                        </m:r>
                        <m:r>
                          <a:rPr lang="en-US" altLang="zh-CN" sz="2200" i="1">
                            <a:latin typeface="Cambria Math" panose="02040503050406030204" pitchFamily="18" charset="0"/>
                          </a:rPr>
                          <m:t>,</m:t>
                        </m:r>
                        <m:r>
                          <a:rPr lang="zh-CN" altLang="en-US" sz="2200" i="1">
                            <a:latin typeface="Cambria Math" panose="02040503050406030204" pitchFamily="18" charset="0"/>
                          </a:rPr>
                          <m:t>𝐵</m:t>
                        </m:r>
                        <m:r>
                          <a:rPr lang="en-US" altLang="zh-CN" sz="2200" i="1">
                            <a:latin typeface="Cambria Math" panose="02040503050406030204" pitchFamily="18" charset="0"/>
                          </a:rPr>
                          <m:t>,</m:t>
                        </m:r>
                        <m:r>
                          <a:rPr lang="zh-CN" altLang="en-US" sz="2200" i="1">
                            <a:latin typeface="Cambria Math" panose="02040503050406030204" pitchFamily="18" charset="0"/>
                          </a:rPr>
                          <m:t>𝛼</m:t>
                        </m:r>
                        <m:r>
                          <a:rPr lang="zh-CN" altLang="en-US" sz="2200" i="1" smtClean="0">
                            <a:latin typeface="Cambria Math" panose="02040503050406030204" pitchFamily="18" charset="0"/>
                          </a:rPr>
                          <m:t>）</m:t>
                        </m:r>
                      </m:e>
                    </m:d>
                    <m:r>
                      <a:rPr lang="en-US" altLang="zh-CN" sz="2200" i="1">
                        <a:latin typeface="Cambria Math" panose="02040503050406030204" pitchFamily="18" charset="0"/>
                      </a:rPr>
                      <m:t>+</m:t>
                    </m:r>
                    <m:r>
                      <m:rPr>
                        <m:sty m:val="p"/>
                      </m:rPr>
                      <a:rPr lang="en-US" altLang="zh-CN" sz="2200">
                        <a:latin typeface="Cambria Math" panose="02040503050406030204" pitchFamily="18" charset="0"/>
                      </a:rPr>
                      <m:t>log</m:t>
                    </m:r>
                    <m:r>
                      <a:rPr lang="en-US" altLang="zh-CN" sz="2200" i="1">
                        <a:latin typeface="Cambria Math" panose="02040503050406030204" pitchFamily="18" charset="0"/>
                      </a:rPr>
                      <m:t>⁡(</m:t>
                    </m:r>
                    <m:r>
                      <a:rPr lang="en-US" altLang="zh-CN" sz="2200" i="1">
                        <a:latin typeface="Cambria Math" panose="02040503050406030204" pitchFamily="18" charset="0"/>
                      </a:rPr>
                      <m:t>𝑃</m:t>
                    </m:r>
                    <m:r>
                      <a:rPr lang="en-US" altLang="zh-CN" sz="2200" i="1">
                        <a:latin typeface="Cambria Math" panose="02040503050406030204" pitchFamily="18" charset="0"/>
                      </a:rPr>
                      <m:t>(</m:t>
                    </m:r>
                    <m:r>
                      <a:rPr lang="en-US" altLang="zh-CN" sz="2200" i="1">
                        <a:latin typeface="Cambria Math" panose="02040503050406030204" pitchFamily="18" charset="0"/>
                      </a:rPr>
                      <m:t>𝐹</m:t>
                    </m:r>
                    <m:r>
                      <a:rPr lang="en-US" altLang="zh-CN" sz="2200" i="1">
                        <a:latin typeface="Cambria Math" panose="02040503050406030204" pitchFamily="18" charset="0"/>
                      </a:rPr>
                      <m:t>)</m:t>
                    </m:r>
                    <m:r>
                      <a:rPr lang="en-US" altLang="zh-CN" sz="2200" dirty="0">
                        <a:latin typeface="Cambria Math" panose="02040503050406030204" pitchFamily="18" charset="0"/>
                        <a:ea typeface="Cambria Math" panose="02040503050406030204" pitchFamily="18" charset="0"/>
                      </a:rPr>
                      <m:t>)</m:t>
                    </m:r>
                  </m:oMath>
                </a14:m>
                <a:r>
                  <a:rPr lang="en-US" altLang="zh-CN" sz="2200" dirty="0"/>
                  <a:t>+ </a:t>
                </a:r>
                <a14:m>
                  <m:oMath xmlns:m="http://schemas.openxmlformats.org/officeDocument/2006/math">
                    <m:r>
                      <m:rPr>
                        <m:sty m:val="p"/>
                      </m:rPr>
                      <a:rPr lang="en-US" altLang="zh-CN" sz="2200">
                        <a:latin typeface="Cambria Math" panose="02040503050406030204" pitchFamily="18" charset="0"/>
                      </a:rPr>
                      <m:t>log</m:t>
                    </m:r>
                    <m:r>
                      <a:rPr lang="en-US" altLang="zh-CN" sz="2200" i="1">
                        <a:latin typeface="Cambria Math" panose="02040503050406030204" pitchFamily="18" charset="0"/>
                      </a:rPr>
                      <m:t>⁡(</m:t>
                    </m:r>
                    <m:r>
                      <a:rPr lang="en-US" altLang="zh-CN" sz="2200" i="1">
                        <a:latin typeface="Cambria Math" panose="02040503050406030204" pitchFamily="18" charset="0"/>
                      </a:rPr>
                      <m:t>𝑃</m:t>
                    </m:r>
                    <m:r>
                      <a:rPr lang="en-US" altLang="zh-CN" sz="2200" i="1">
                        <a:latin typeface="Cambria Math" panose="02040503050406030204" pitchFamily="18" charset="0"/>
                      </a:rPr>
                      <m:t>(</m:t>
                    </m:r>
                    <m:r>
                      <a:rPr lang="en-US" altLang="zh-CN" sz="2200" b="0" i="1" smtClean="0">
                        <a:latin typeface="Cambria Math" panose="02040503050406030204" pitchFamily="18" charset="0"/>
                      </a:rPr>
                      <m:t>𝐵</m:t>
                    </m:r>
                    <m:r>
                      <a:rPr lang="en-US" altLang="zh-CN" sz="2200" i="1">
                        <a:latin typeface="Cambria Math" panose="02040503050406030204" pitchFamily="18" charset="0"/>
                      </a:rPr>
                      <m:t>)</m:t>
                    </m:r>
                    <m:r>
                      <a:rPr lang="en-US" altLang="zh-CN" sz="2200" dirty="0">
                        <a:latin typeface="Cambria Math" panose="02040503050406030204" pitchFamily="18" charset="0"/>
                        <a:ea typeface="Cambria Math" panose="02040503050406030204" pitchFamily="18" charset="0"/>
                      </a:rPr>
                      <m:t>)</m:t>
                    </m:r>
                  </m:oMath>
                </a14:m>
                <a:r>
                  <a:rPr lang="en-US" altLang="zh-CN" sz="2200" dirty="0"/>
                  <a:t>+ </a:t>
                </a:r>
                <a14:m>
                  <m:oMath xmlns:m="http://schemas.openxmlformats.org/officeDocument/2006/math">
                    <m:r>
                      <m:rPr>
                        <m:sty m:val="p"/>
                      </m:rPr>
                      <a:rPr lang="en-US" altLang="zh-CN" sz="2200">
                        <a:latin typeface="Cambria Math" panose="02040503050406030204" pitchFamily="18" charset="0"/>
                      </a:rPr>
                      <m:t>log</m:t>
                    </m:r>
                    <m:r>
                      <a:rPr lang="en-US" altLang="zh-CN" sz="2200" i="1">
                        <a:latin typeface="Cambria Math" panose="02040503050406030204" pitchFamily="18" charset="0"/>
                      </a:rPr>
                      <m:t>⁡(</m:t>
                    </m:r>
                    <m:r>
                      <a:rPr lang="en-US" altLang="zh-CN" sz="2200" i="1">
                        <a:latin typeface="Cambria Math" panose="02040503050406030204" pitchFamily="18" charset="0"/>
                      </a:rPr>
                      <m:t>𝑃</m:t>
                    </m:r>
                    <m:r>
                      <a:rPr lang="en-US" altLang="zh-CN" sz="2200" i="1">
                        <a:latin typeface="Cambria Math" panose="02040503050406030204" pitchFamily="18" charset="0"/>
                      </a:rPr>
                      <m:t>(</m:t>
                    </m:r>
                    <m:r>
                      <a:rPr lang="zh-CN" altLang="en-US" sz="2200" i="1">
                        <a:latin typeface="Cambria Math" panose="02040503050406030204" pitchFamily="18" charset="0"/>
                      </a:rPr>
                      <m:t>𝛼</m:t>
                    </m:r>
                    <m:r>
                      <a:rPr lang="en-US" altLang="zh-CN" sz="2200" i="1">
                        <a:latin typeface="Cambria Math" panose="02040503050406030204" pitchFamily="18" charset="0"/>
                      </a:rPr>
                      <m:t>)</m:t>
                    </m:r>
                    <m:r>
                      <a:rPr lang="en-US" altLang="zh-CN" sz="2200" dirty="0">
                        <a:latin typeface="Cambria Math" panose="02040503050406030204" pitchFamily="18" charset="0"/>
                        <a:ea typeface="Cambria Math" panose="02040503050406030204" pitchFamily="18" charset="0"/>
                      </a:rPr>
                      <m:t>)</m:t>
                    </m:r>
                  </m:oMath>
                </a14:m>
                <a:endParaRPr lang="en-US" altLang="zh-CN" sz="2200" dirty="0"/>
              </a:p>
              <a:p>
                <a:pPr>
                  <a:lnSpc>
                    <a:spcPct val="150000"/>
                  </a:lnSpc>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5563"/>
                <a:ext cx="10515600" cy="4851400"/>
              </a:xfrm>
              <a:blipFill>
                <a:blip r:embed="rId4"/>
                <a:stretch>
                  <a:fillRect l="-104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CEC75C7-0152-4333-8BCF-F71B209A6555}" type="slidenum">
              <a:rPr lang="zh-CN" altLang="en-US" smtClean="0"/>
              <a:pPr/>
              <a:t>11</a:t>
            </a:fld>
            <a:endParaRPr lang="zh-CN" altLang="en-US" dirty="0"/>
          </a:p>
        </p:txBody>
      </p:sp>
      <p:sp>
        <p:nvSpPr>
          <p:cNvPr id="7"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Bayesian image matting </a:t>
            </a:r>
            <a:endParaRPr lang="zh-CN" altLang="en-US" dirty="0"/>
          </a:p>
        </p:txBody>
      </p:sp>
    </p:spTree>
    <p:extLst>
      <p:ext uri="{BB962C8B-B14F-4D97-AF65-F5344CB8AC3E}">
        <p14:creationId xmlns:p14="http://schemas.microsoft.com/office/powerpoint/2010/main" val="3855530786"/>
      </p:ext>
    </p:extLst>
  </p:cSld>
  <p:clrMapOvr>
    <a:masterClrMapping/>
  </p:clrMapOvr>
  <mc:AlternateContent xmlns:mc="http://schemas.openxmlformats.org/markup-compatibility/2006" xmlns:p14="http://schemas.microsoft.com/office/powerpoint/2010/main">
    <mc:Choice Requires="p14">
      <p:transition spd="slow" p14:dur="2000" advTm="217710"/>
    </mc:Choice>
    <mc:Fallback xmlns="">
      <p:transition spd="slow" advTm="21771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5563"/>
                <a:ext cx="10515600" cy="4851400"/>
              </a:xfrm>
            </p:spPr>
            <p:txBody>
              <a:bodyPr>
                <a:normAutofit/>
              </a:bodyPr>
              <a:lstStyle/>
              <a:p>
                <a:pPr>
                  <a:lnSpc>
                    <a:spcPct val="150000"/>
                  </a:lnSpc>
                </a:pPr>
                <a:r>
                  <a:rPr lang="en-US" altLang="zh-CN" dirty="0"/>
                  <a:t>Data term:</a:t>
                </a:r>
              </a:p>
              <a:p>
                <a:pPr marL="0" indent="0">
                  <a:lnSpc>
                    <a:spcPct val="150000"/>
                  </a:lnSpc>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r>
                                <a:rPr lang="en-US" altLang="zh-CN" b="0" i="1" smtClean="0">
                                  <a:latin typeface="Cambria Math" panose="02040503050406030204" pitchFamily="18" charset="0"/>
                                </a:rPr>
                                <m:t>𝑙𝑜𝑔</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zh-CN" altLang="en-US" i="1">
                                      <a:latin typeface="Cambria Math" panose="02040503050406030204" pitchFamily="18" charset="0"/>
                                    </a:rPr>
                                    <m:t>𝛼</m:t>
                                  </m:r>
                                </m:e>
                                <m:e>
                                  <m:r>
                                    <a:rPr lang="en-US" altLang="zh-CN" i="1">
                                      <a:latin typeface="Cambria Math" panose="02040503050406030204" pitchFamily="18" charset="0"/>
                                    </a:rPr>
                                    <m:t>𝐼</m:t>
                                  </m:r>
                                </m:e>
                              </m:d>
                            </m:e>
                          </m:func>
                        </m:e>
                      </m:func>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i="1">
                              <a:latin typeface="Cambria Math" panose="02040503050406030204" pitchFamily="18" charset="0"/>
                            </a:rPr>
                            <m:t>log</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r>
                                    <a:rPr lang="zh-CN" altLang="en-US" b="0" i="1" smtClean="0">
                                      <a:latin typeface="Cambria Math" panose="02040503050406030204" pitchFamily="18" charset="0"/>
                                    </a:rPr>
                                    <m:t>𝜎</m:t>
                                  </m:r>
                                </m:e>
                                <m:sup>
                                  <m:r>
                                    <a:rPr lang="en-US" altLang="zh-CN" b="0" i="1" smtClean="0">
                                      <a:latin typeface="Cambria Math" panose="02040503050406030204" pitchFamily="18" charset="0"/>
                                    </a:rPr>
                                    <m:t>2</m:t>
                                  </m:r>
                                </m:sup>
                              </m:sSup>
                            </m:den>
                          </m:f>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𝐼</m:t>
                                  </m:r>
                                  <m:r>
                                    <a:rPr lang="en-US" altLang="zh-CN" i="1">
                                      <a:latin typeface="Cambria Math" panose="02040503050406030204" pitchFamily="18" charset="0"/>
                                    </a:rPr>
                                    <m:t>−(</m:t>
                                  </m:r>
                                  <m:r>
                                    <a:rPr lang="zh-CN" altLang="en-US" i="1">
                                      <a:latin typeface="Cambria Math" panose="02040503050406030204" pitchFamily="18" charset="0"/>
                                    </a:rPr>
                                    <m:t>𝛼</m:t>
                                  </m:r>
                                  <m:r>
                                    <a:rPr lang="zh-CN" altLang="en-US"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r>
                                        <a:rPr lang="zh-CN" altLang="en-US" i="1">
                                          <a:latin typeface="Cambria Math" panose="02040503050406030204" pitchFamily="18" charset="0"/>
                                        </a:rPr>
                                        <m:t>𝛼</m:t>
                                      </m:r>
                                    </m:e>
                                  </m:d>
                                  <m:r>
                                    <a:rPr lang="zh-CN" altLang="en-US" i="1">
                                      <a:latin typeface="Cambria Math" panose="02040503050406030204" pitchFamily="18" charset="0"/>
                                    </a:rPr>
                                    <m:t>∙</m:t>
                                  </m:r>
                                  <m:r>
                                    <a:rPr lang="en-US" altLang="zh-CN" i="1">
                                      <a:latin typeface="Cambria Math" panose="02040503050406030204" pitchFamily="18" charset="0"/>
                                    </a:rPr>
                                    <m:t>𝐵</m:t>
                                  </m:r>
                                  <m:r>
                                    <m:rPr>
                                      <m:nor/>
                                    </m:rPr>
                                    <a:rPr lang="en-US" altLang="zh-CN" dirty="0">
                                      <a:solidFill>
                                        <a:srgbClr val="C00000"/>
                                      </a:solidFill>
                                    </a:rPr>
                                    <m:t> </m:t>
                                  </m:r>
                                  <m:r>
                                    <a:rPr lang="en-US" altLang="zh-CN" i="1">
                                      <a:latin typeface="Cambria Math" panose="02040503050406030204" pitchFamily="18" charset="0"/>
                                    </a:rPr>
                                    <m:t>)</m:t>
                                  </m:r>
                                </m:e>
                              </m:d>
                            </m:e>
                            <m:sup>
                              <m:r>
                                <a:rPr lang="en-US" altLang="zh-CN" b="0" i="1" smtClean="0">
                                  <a:latin typeface="Cambria Math" panose="02040503050406030204" pitchFamily="18" charset="0"/>
                                </a:rPr>
                                <m:t>2</m:t>
                              </m:r>
                            </m:sup>
                          </m:sSup>
                        </m:sup>
                      </m:sSup>
                      <m:r>
                        <a:rPr lang="en-US" altLang="zh-CN" b="0" i="0" smtClean="0">
                          <a:latin typeface="Cambria Math" panose="02040503050406030204" pitchFamily="18" charset="0"/>
                        </a:rPr>
                        <m:t>]</m:t>
                      </m:r>
                    </m:oMath>
                  </m:oMathPara>
                </a14:m>
                <a:endParaRPr lang="en-US" altLang="zh-CN" b="0" dirty="0"/>
              </a:p>
              <a:p>
                <a:pPr>
                  <a:lnSpc>
                    <a:spcPct val="150000"/>
                  </a:lnSpc>
                </a:pPr>
                <a14:m>
                  <m:oMath xmlns:m="http://schemas.openxmlformats.org/officeDocument/2006/math">
                    <m:r>
                      <a:rPr lang="en-US" altLang="zh-CN" i="1">
                        <a:latin typeface="Cambria Math" panose="02040503050406030204" pitchFamily="18" charset="0"/>
                      </a:rPr>
                      <m:t>𝐼</m:t>
                    </m:r>
                    <m:r>
                      <a:rPr lang="en-US" altLang="zh-CN" b="0" i="1" smtClean="0">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zh-CN" altLang="en-US" i="1">
                        <a:latin typeface="Cambria Math" panose="02040503050406030204" pitchFamily="18" charset="0"/>
                      </a:rPr>
                      <m:t>𝛼</m:t>
                    </m:r>
                  </m:oMath>
                </a14:m>
                <a:r>
                  <a:rPr lang="zh-CN" altLang="en-US" dirty="0"/>
                  <a:t> </a:t>
                </a:r>
                <a:r>
                  <a:rPr lang="en-US" altLang="zh-CN" dirty="0"/>
                  <a:t>should be consistent with the matting equation.</a:t>
                </a:r>
              </a:p>
              <a:p>
                <a:pPr>
                  <a:lnSpc>
                    <a:spcPct val="150000"/>
                  </a:lnSpc>
                </a:pPr>
                <a14:m>
                  <m:oMath xmlns:m="http://schemas.openxmlformats.org/officeDocument/2006/math">
                    <m:r>
                      <a:rPr lang="zh-CN" altLang="en-US" i="1" smtClean="0">
                        <a:latin typeface="Cambria Math" panose="02040503050406030204" pitchFamily="18" charset="0"/>
                      </a:rPr>
                      <m:t>𝜎</m:t>
                    </m:r>
                  </m:oMath>
                </a14:m>
                <a:r>
                  <a:rPr lang="zh-CN" altLang="en-US" dirty="0"/>
                  <a:t> </a:t>
                </a:r>
                <a:r>
                  <a:rPr lang="en-US" altLang="zh-CN" dirty="0"/>
                  <a:t>is tunable equation.</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5563"/>
                <a:ext cx="10515600" cy="4851400"/>
              </a:xfrm>
              <a:blipFill>
                <a:blip r:embed="rId3"/>
                <a:stretch>
                  <a:fillRect l="-1043"/>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CEC75C7-0152-4333-8BCF-F71B209A6555}" type="slidenum">
              <a:rPr lang="zh-CN" altLang="en-US" smtClean="0"/>
              <a:pPr/>
              <a:t>12</a:t>
            </a:fld>
            <a:endParaRPr lang="zh-CN" altLang="en-US" dirty="0"/>
          </a:p>
        </p:txBody>
      </p:sp>
      <p:sp>
        <p:nvSpPr>
          <p:cNvPr id="7"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Bayesian image matting </a:t>
            </a:r>
            <a:endParaRPr lang="zh-CN" altLang="en-US" dirty="0"/>
          </a:p>
        </p:txBody>
      </p:sp>
    </p:spTree>
    <p:extLst>
      <p:ext uri="{BB962C8B-B14F-4D97-AF65-F5344CB8AC3E}">
        <p14:creationId xmlns:p14="http://schemas.microsoft.com/office/powerpoint/2010/main" val="2017449261"/>
      </p:ext>
    </p:extLst>
  </p:cSld>
  <p:clrMapOvr>
    <a:masterClrMapping/>
  </p:clrMapOvr>
  <mc:AlternateContent xmlns:mc="http://schemas.openxmlformats.org/markup-compatibility/2006" xmlns:p14="http://schemas.microsoft.com/office/powerpoint/2010/main">
    <mc:Choice Requires="p14">
      <p:transition spd="slow" p14:dur="2000" advTm="185106"/>
    </mc:Choice>
    <mc:Fallback xmlns="">
      <p:transition spd="slow" advTm="18510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ECEC75C7-0152-4333-8BCF-F71B209A6555}" type="slidenum">
              <a:rPr lang="zh-CN" altLang="en-US" smtClean="0"/>
              <a:pPr/>
              <a:t>13</a:t>
            </a:fld>
            <a:endParaRPr lang="zh-CN" altLang="en-US" dirty="0"/>
          </a:p>
        </p:txBody>
      </p:sp>
      <p:pic>
        <p:nvPicPr>
          <p:cNvPr id="5" name="图片 4"/>
          <p:cNvPicPr>
            <a:picLocks noChangeAspect="1"/>
          </p:cNvPicPr>
          <p:nvPr/>
        </p:nvPicPr>
        <p:blipFill>
          <a:blip r:embed="rId3"/>
          <a:stretch>
            <a:fillRect/>
          </a:stretch>
        </p:blipFill>
        <p:spPr>
          <a:xfrm>
            <a:off x="962136" y="1825625"/>
            <a:ext cx="5238527" cy="3600000"/>
          </a:xfrm>
          <a:prstGeom prst="rect">
            <a:avLst/>
          </a:prstGeom>
        </p:spPr>
      </p:pic>
      <p:pic>
        <p:nvPicPr>
          <p:cNvPr id="6" name="图片 5"/>
          <p:cNvPicPr>
            <a:picLocks noChangeAspect="1"/>
          </p:cNvPicPr>
          <p:nvPr/>
        </p:nvPicPr>
        <p:blipFill>
          <a:blip r:embed="rId4"/>
          <a:stretch>
            <a:fillRect/>
          </a:stretch>
        </p:blipFill>
        <p:spPr>
          <a:xfrm>
            <a:off x="6499271" y="1825625"/>
            <a:ext cx="5273864" cy="3600000"/>
          </a:xfrm>
          <a:prstGeom prst="rect">
            <a:avLst/>
          </a:prstGeom>
        </p:spPr>
      </p:pic>
      <p:sp>
        <p:nvSpPr>
          <p:cNvPr id="7"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err="1">
                <a:solidFill>
                  <a:srgbClr val="2E75B6"/>
                </a:solidFill>
              </a:rPr>
              <a:t>Trimap</a:t>
            </a:r>
            <a:endParaRPr lang="zh-CN" altLang="en-US" dirty="0"/>
          </a:p>
        </p:txBody>
      </p:sp>
    </p:spTree>
    <p:extLst>
      <p:ext uri="{BB962C8B-B14F-4D97-AF65-F5344CB8AC3E}">
        <p14:creationId xmlns:p14="http://schemas.microsoft.com/office/powerpoint/2010/main" val="2252860437"/>
      </p:ext>
    </p:extLst>
  </p:cSld>
  <p:clrMapOvr>
    <a:masterClrMapping/>
  </p:clrMapOvr>
  <mc:AlternateContent xmlns:mc="http://schemas.openxmlformats.org/markup-compatibility/2006" xmlns:p14="http://schemas.microsoft.com/office/powerpoint/2010/main">
    <mc:Choice Requires="p14">
      <p:transition spd="slow" p14:dur="2000" advTm="169137"/>
    </mc:Choice>
    <mc:Fallback xmlns="">
      <p:transition spd="slow" advTm="16913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5563"/>
                <a:ext cx="10515600" cy="4851400"/>
              </a:xfrm>
            </p:spPr>
            <p:txBody>
              <a:bodyPr>
                <a:normAutofit lnSpcReduction="10000"/>
              </a:bodyPr>
              <a:lstStyle/>
              <a:p>
                <a:pPr>
                  <a:lnSpc>
                    <a:spcPct val="150000"/>
                  </a:lnSpc>
                </a:pPr>
                <a:r>
                  <a:rPr lang="en-US" altLang="zh-CN" dirty="0"/>
                  <a:t>Prior term:</a:t>
                </a:r>
              </a:p>
              <a:p>
                <a:pPr marL="0" indent="0">
                  <a:lnSpc>
                    <a:spcPct val="150000"/>
                  </a:lnSpc>
                  <a:buNone/>
                </a:pP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𝐹</m:t>
                        </m:r>
                      </m:e>
                    </m:d>
                    <m:r>
                      <m:rPr>
                        <m:nor/>
                      </m:rPr>
                      <a:rPr lang="en-US" altLang="zh-CN" b="0" i="0" smtClean="0">
                        <a:latin typeface="Cambria Math" panose="02040503050406030204" pitchFamily="18" charset="0"/>
                      </a:rPr>
                      <m:t>,</m:t>
                    </m:r>
                    <m:r>
                      <m:rPr>
                        <m:nor/>
                      </m:rPr>
                      <a:rPr lang="en-US" altLang="zh-CN" dirty="0"/>
                      <m:t> </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d>
                    <m:r>
                      <a:rPr lang="en-US" altLang="zh-CN" b="0" i="1" smtClean="0">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zh-CN" altLang="en-US" i="1">
                        <a:latin typeface="Cambria Math" panose="02040503050406030204" pitchFamily="18" charset="0"/>
                      </a:rPr>
                      <m:t>𝛼</m:t>
                    </m:r>
                    <m:r>
                      <a:rPr lang="en-US" altLang="zh-CN" i="1">
                        <a:latin typeface="Cambria Math" panose="02040503050406030204" pitchFamily="18" charset="0"/>
                      </a:rPr>
                      <m:t>)</m:t>
                    </m:r>
                    <m:r>
                      <m:rPr>
                        <m:nor/>
                      </m:rPr>
                      <a:rPr lang="en-US" altLang="zh-CN" b="0" i="0" smtClean="0">
                        <a:latin typeface="Cambria Math" panose="02040503050406030204" pitchFamily="18" charset="0"/>
                      </a:rPr>
                      <m:t> </m:t>
                    </m:r>
                  </m:oMath>
                </a14:m>
                <a:r>
                  <a:rPr lang="en-US" altLang="zh-CN" b="0" dirty="0"/>
                  <a:t>comes from </a:t>
                </a:r>
                <a:r>
                  <a:rPr lang="en-US" altLang="zh-CN" b="0" dirty="0" err="1"/>
                  <a:t>trimap</a:t>
                </a:r>
                <a:r>
                  <a:rPr lang="en-US" altLang="zh-CN" b="0" dirty="0"/>
                  <a:t>/ scribbles.</a:t>
                </a:r>
              </a:p>
              <a:p>
                <a:pPr>
                  <a:lnSpc>
                    <a:spcPct val="150000"/>
                  </a:lnSpc>
                </a:pPr>
                <a:r>
                  <a:rPr lang="en-US" altLang="zh-CN" dirty="0"/>
                  <a:t>Gaussian assumption for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𝐹</m:t>
                        </m:r>
                      </m:e>
                    </m:d>
                    <m:r>
                      <m:rPr>
                        <m:nor/>
                      </m:rPr>
                      <a:rPr lang="en-US" altLang="zh-CN" b="0" i="0">
                        <a:latin typeface="Cambria Math" panose="02040503050406030204" pitchFamily="18" charset="0"/>
                      </a:rPr>
                      <m:t> </m:t>
                    </m:r>
                    <m:r>
                      <m:rPr>
                        <m:nor/>
                      </m:rPr>
                      <a:rPr lang="en-US" altLang="zh-CN" b="0" i="0" smtClean="0">
                        <a:latin typeface="Cambria Math" panose="02040503050406030204" pitchFamily="18" charset="0"/>
                      </a:rPr>
                      <m:t>and</m:t>
                    </m:r>
                    <m:r>
                      <m:rPr>
                        <m:nor/>
                      </m:rPr>
                      <a:rPr lang="en-US" altLang="zh-CN" dirty="0"/>
                      <m:t> </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d>
                  </m:oMath>
                </a14:m>
                <a:r>
                  <a:rPr lang="en-US" altLang="zh-CN" dirty="0"/>
                  <a:t>.</a:t>
                </a:r>
              </a:p>
              <a:p>
                <a:pPr>
                  <a:lnSpc>
                    <a:spcPct val="150000"/>
                  </a:lnSpc>
                </a:pPr>
                <a:r>
                  <a:rPr lang="en-US" altLang="zh-CN" dirty="0"/>
                  <a:t>Constant assumption for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zh-CN" altLang="en-US" i="1">
                        <a:latin typeface="Cambria Math" panose="02040503050406030204" pitchFamily="18" charset="0"/>
                      </a:rPr>
                      <m:t>𝛼</m:t>
                    </m:r>
                    <m:r>
                      <a:rPr lang="en-US" altLang="zh-CN" i="1">
                        <a:latin typeface="Cambria Math" panose="02040503050406030204" pitchFamily="18" charset="0"/>
                      </a:rPr>
                      <m:t>)</m:t>
                    </m:r>
                    <m:r>
                      <m:rPr>
                        <m:nor/>
                      </m:rPr>
                      <a:rPr lang="en-US" altLang="zh-CN">
                        <a:latin typeface="Cambria Math" panose="02040503050406030204" pitchFamily="18" charset="0"/>
                      </a:rPr>
                      <m:t> </m:t>
                    </m:r>
                  </m:oMath>
                </a14:m>
                <a:r>
                  <a:rPr lang="en-US" altLang="zh-CN" dirty="0"/>
                  <a:t>.</a:t>
                </a:r>
              </a:p>
              <a:p>
                <a:pPr>
                  <a:lnSpc>
                    <a:spcPct val="150000"/>
                  </a:lnSpc>
                </a:pPr>
                <a:r>
                  <a:rPr lang="en-US" altLang="zh-CN" dirty="0"/>
                  <a:t>Fit Gaussian PDFs to color labeled in the </a:t>
                </a:r>
                <a:r>
                  <a:rPr lang="en-US" altLang="zh-CN" dirty="0" err="1"/>
                  <a:t>trimap</a:t>
                </a:r>
                <a:r>
                  <a:rPr lang="en-US" altLang="zh-CN" dirty="0"/>
                  <a:t>:</a:t>
                </a:r>
              </a:p>
              <a:p>
                <a:pPr marL="0" indent="0">
                  <a:lnSpc>
                    <a:spcPct val="150000"/>
                  </a:lnSpc>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P</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zh-CN" altLang="en-US" b="0" i="1" smtClean="0">
                              <a:latin typeface="Cambria Math" panose="02040503050406030204" pitchFamily="18" charset="0"/>
                            </a:rPr>
                            <m:t>𝜋𝜎</m:t>
                          </m:r>
                        </m:den>
                      </m:f>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r>
                                    <a:rPr lang="zh-CN" altLang="en-US" i="1">
                                      <a:latin typeface="Cambria Math" panose="02040503050406030204" pitchFamily="18" charset="0"/>
                                    </a:rPr>
                                    <m:t>𝜎</m:t>
                                  </m:r>
                                </m:e>
                                <m:sup>
                                  <m:r>
                                    <a:rPr lang="en-US" altLang="zh-CN" i="1">
                                      <a:latin typeface="Cambria Math" panose="02040503050406030204" pitchFamily="18" charset="0"/>
                                    </a:rPr>
                                    <m:t>2</m:t>
                                  </m:r>
                                </m:sup>
                              </m:sSup>
                            </m:den>
                          </m:f>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𝐵</m:t>
                                  </m:r>
                                </m:sub>
                              </m:sSub>
                              <m:r>
                                <a:rPr lang="en-US" altLang="zh-CN" b="0" i="1" smtClean="0">
                                  <a:latin typeface="Cambria Math" panose="02040503050406030204" pitchFamily="18" charset="0"/>
                                </a:rPr>
                                <m:t>)</m:t>
                              </m:r>
                            </m:e>
                            <m:sup>
                              <m:r>
                                <m:rPr>
                                  <m:sty m:val="p"/>
                                </m:rPr>
                                <a:rPr lang="en-US" altLang="zh-CN" i="1">
                                  <a:latin typeface="Cambria Math" panose="02040503050406030204" pitchFamily="18" charset="0"/>
                                </a:rPr>
                                <m:t>T</m:t>
                              </m:r>
                            </m:sup>
                          </m:sSup>
                          <m:sSubSup>
                            <m:sSubSupPr>
                              <m:ctrlPr>
                                <a:rPr lang="en-US" altLang="zh-CN" i="1" smtClean="0">
                                  <a:latin typeface="Cambria Math" panose="02040503050406030204" pitchFamily="18" charset="0"/>
                                </a:rPr>
                              </m:ctrlPr>
                            </m:sSubSup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𝐵</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𝐵</m:t>
                              </m:r>
                            </m:sub>
                          </m:sSub>
                          <m:r>
                            <a:rPr lang="en-US" altLang="zh-CN" i="1">
                              <a:latin typeface="Cambria Math" panose="02040503050406030204" pitchFamily="18" charset="0"/>
                            </a:rPr>
                            <m:t>)</m:t>
                          </m:r>
                        </m:sup>
                      </m:sSup>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5563"/>
                <a:ext cx="10515600" cy="4851400"/>
              </a:xfrm>
              <a:blipFill>
                <a:blip r:embed="rId3"/>
                <a:stretch>
                  <a:fillRect l="-1043"/>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CEC75C7-0152-4333-8BCF-F71B209A6555}" type="slidenum">
              <a:rPr lang="zh-CN" altLang="en-US" smtClean="0"/>
              <a:pPr/>
              <a:t>14</a:t>
            </a:fld>
            <a:endParaRPr lang="zh-CN" altLang="en-US" dirty="0"/>
          </a:p>
        </p:txBody>
      </p:sp>
      <p:sp>
        <p:nvSpPr>
          <p:cNvPr id="7"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Bayesian image matting </a:t>
            </a:r>
            <a:endParaRPr lang="zh-CN" altLang="en-US" dirty="0"/>
          </a:p>
        </p:txBody>
      </p:sp>
    </p:spTree>
    <p:extLst>
      <p:ext uri="{BB962C8B-B14F-4D97-AF65-F5344CB8AC3E}">
        <p14:creationId xmlns:p14="http://schemas.microsoft.com/office/powerpoint/2010/main" val="3702797368"/>
      </p:ext>
    </p:extLst>
  </p:cSld>
  <p:clrMapOvr>
    <a:masterClrMapping/>
  </p:clrMapOvr>
  <mc:AlternateContent xmlns:mc="http://schemas.openxmlformats.org/markup-compatibility/2006" xmlns:p14="http://schemas.microsoft.com/office/powerpoint/2010/main">
    <mc:Choice Requires="p14">
      <p:transition spd="slow" p14:dur="2000" advTm="190068"/>
    </mc:Choice>
    <mc:Fallback xmlns="">
      <p:transition spd="slow" advTm="19006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5563"/>
                <a:ext cx="10515600" cy="4851400"/>
              </a:xfrm>
            </p:spPr>
            <p:txBody>
              <a:bodyPr>
                <a:normAutofit lnSpcReduction="10000"/>
              </a:bodyPr>
              <a:lstStyle/>
              <a:p>
                <a:pPr>
                  <a:lnSpc>
                    <a:spcPct val="150000"/>
                  </a:lnSpc>
                </a:pPr>
                <a:r>
                  <a:rPr lang="en-US" altLang="zh-CN" dirty="0"/>
                  <a:t>Taking partial derivatives for </a:t>
                </a:r>
                <a14:m>
                  <m:oMath xmlns:m="http://schemas.openxmlformats.org/officeDocument/2006/math">
                    <m:r>
                      <a:rPr lang="en-US" altLang="zh-CN" i="1">
                        <a:latin typeface="Cambria Math" panose="02040503050406030204" pitchFamily="18" charset="0"/>
                      </a:rPr>
                      <m:t>𝐹</m:t>
                    </m:r>
                  </m:oMath>
                </a14:m>
                <a:r>
                  <a:rPr lang="zh-CN" altLang="en-US" dirty="0"/>
                  <a:t> </a:t>
                </a:r>
                <a:r>
                  <a:rPr lang="en-US" altLang="zh-CN" dirty="0"/>
                  <a:t>and </a:t>
                </a:r>
                <a14:m>
                  <m:oMath xmlns:m="http://schemas.openxmlformats.org/officeDocument/2006/math">
                    <m:r>
                      <a:rPr lang="en-US" altLang="zh-CN" i="1" dirty="0" smtClean="0">
                        <a:latin typeface="Cambria Math" panose="02040503050406030204" pitchFamily="18" charset="0"/>
                      </a:rPr>
                      <m:t>𝐵</m:t>
                    </m:r>
                  </m:oMath>
                </a14:m>
                <a:r>
                  <a:rPr lang="zh-CN" altLang="en-US" dirty="0"/>
                  <a:t> </a:t>
                </a:r>
                <a:r>
                  <a:rPr lang="en-US" altLang="zh-CN" dirty="0"/>
                  <a:t>then equals to 0 and we get estimation of </a:t>
                </a:r>
                <a14:m>
                  <m:oMath xmlns:m="http://schemas.openxmlformats.org/officeDocument/2006/math">
                    <m:r>
                      <a:rPr lang="en-US" altLang="zh-CN" i="1">
                        <a:latin typeface="Cambria Math" panose="02040503050406030204" pitchFamily="18" charset="0"/>
                      </a:rPr>
                      <m:t>𝐹</m:t>
                    </m:r>
                  </m:oMath>
                </a14:m>
                <a:r>
                  <a:rPr lang="zh-CN" altLang="en-US" dirty="0"/>
                  <a:t> </a:t>
                </a:r>
                <a:r>
                  <a:rPr lang="en-US" altLang="zh-CN" dirty="0"/>
                  <a:t>and </a:t>
                </a:r>
                <a14:m>
                  <m:oMath xmlns:m="http://schemas.openxmlformats.org/officeDocument/2006/math">
                    <m:r>
                      <a:rPr lang="en-US" altLang="zh-CN" i="1" dirty="0">
                        <a:latin typeface="Cambria Math" panose="02040503050406030204" pitchFamily="18" charset="0"/>
                      </a:rPr>
                      <m:t>𝐵</m:t>
                    </m:r>
                  </m:oMath>
                </a14:m>
                <a:r>
                  <a:rPr lang="en-US" altLang="zh-CN" dirty="0"/>
                  <a:t>.</a:t>
                </a:r>
              </a:p>
              <a:p>
                <a:pPr marL="0" indent="0" algn="ctr">
                  <a:lnSpc>
                    <a:spcPct val="150000"/>
                  </a:lnSpc>
                  <a:buNone/>
                </a:pP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r>
                              <a:rPr lang="en-US" altLang="zh-CN" i="1">
                                <a:latin typeface="Cambria Math" panose="02040503050406030204" pitchFamily="18" charset="0"/>
                              </a:rPr>
                              <m:t>𝑙𝑜𝑔𝑃</m:t>
                            </m:r>
                            <m:d>
                              <m:dPr>
                                <m:ctrlPr>
                                  <a:rPr lang="en-US" altLang="zh-CN" i="1">
                                    <a:latin typeface="Cambria Math" panose="02040503050406030204" pitchFamily="18" charset="0"/>
                                  </a:rPr>
                                </m:ctrlPr>
                              </m:dPr>
                              <m:e>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zh-CN" altLang="en-US" i="1">
                                    <a:latin typeface="Cambria Math" panose="02040503050406030204" pitchFamily="18" charset="0"/>
                                  </a:rPr>
                                  <m:t>𝛼</m:t>
                                </m:r>
                              </m:e>
                              <m:e>
                                <m:r>
                                  <a:rPr lang="en-US" altLang="zh-CN" i="1">
                                    <a:latin typeface="Cambria Math" panose="02040503050406030204" pitchFamily="18" charset="0"/>
                                  </a:rPr>
                                  <m:t>𝐼</m:t>
                                </m:r>
                              </m:e>
                            </m:d>
                          </m:e>
                        </m:func>
                      </m:e>
                    </m:func>
                    <m:r>
                      <a:rPr lang="en-US" altLang="zh-CN" i="1" dirty="0">
                        <a:latin typeface="Cambria Math" panose="02040503050406030204" pitchFamily="18" charset="0"/>
                        <a:ea typeface="Cambria Math" panose="02040503050406030204" pitchFamily="18" charset="0"/>
                      </a:rPr>
                      <m:t>≈</m:t>
                    </m:r>
                    <m:r>
                      <m:rPr>
                        <m:sty m:val="p"/>
                      </m:rPr>
                      <a:rPr lang="en-US" altLang="zh-CN" dirty="0">
                        <a:latin typeface="Cambria Math" panose="02040503050406030204" pitchFamily="18" charset="0"/>
                        <a:ea typeface="Cambria Math" panose="02040503050406030204" pitchFamily="18" charset="0"/>
                      </a:rPr>
                      <m:t>log</m:t>
                    </m:r>
                    <m:d>
                      <m:dPr>
                        <m:ctrlPr>
                          <a:rPr lang="en-US" altLang="zh-CN" i="1" dirty="0">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rPr>
                          <m:t>𝑃</m:t>
                        </m:r>
                        <m:r>
                          <a:rPr lang="en-US" altLang="zh-CN" i="1">
                            <a:latin typeface="Cambria Math" panose="02040503050406030204" pitchFamily="18" charset="0"/>
                          </a:rPr>
                          <m:t>(</m:t>
                        </m:r>
                        <m:r>
                          <a:rPr lang="zh-CN" altLang="en-US" i="1">
                            <a:latin typeface="Cambria Math" panose="02040503050406030204" pitchFamily="18" charset="0"/>
                          </a:rPr>
                          <m:t>𝐼</m:t>
                        </m:r>
                        <m:r>
                          <a:rPr lang="en-US" altLang="zh-CN" i="1">
                            <a:latin typeface="Cambria Math" panose="02040503050406030204" pitchFamily="18" charset="0"/>
                          </a:rPr>
                          <m:t>|</m:t>
                        </m:r>
                        <m:r>
                          <a:rPr lang="zh-CN" altLang="en-US" i="1">
                            <a:latin typeface="Cambria Math" panose="02040503050406030204" pitchFamily="18" charset="0"/>
                          </a:rPr>
                          <m:t>𝐹</m:t>
                        </m:r>
                        <m:r>
                          <a:rPr lang="en-US" altLang="zh-CN" i="1">
                            <a:latin typeface="Cambria Math" panose="02040503050406030204" pitchFamily="18" charset="0"/>
                          </a:rPr>
                          <m:t>,</m:t>
                        </m:r>
                        <m:r>
                          <a:rPr lang="zh-CN" altLang="en-US" i="1">
                            <a:latin typeface="Cambria Math" panose="02040503050406030204" pitchFamily="18" charset="0"/>
                          </a:rPr>
                          <m:t>𝐵</m:t>
                        </m:r>
                        <m:r>
                          <a:rPr lang="en-US" altLang="zh-CN" i="1">
                            <a:latin typeface="Cambria Math" panose="02040503050406030204" pitchFamily="18" charset="0"/>
                          </a:rPr>
                          <m:t>,</m:t>
                        </m:r>
                        <m:r>
                          <a:rPr lang="zh-CN" altLang="en-US" i="1">
                            <a:latin typeface="Cambria Math" panose="02040503050406030204" pitchFamily="18" charset="0"/>
                          </a:rPr>
                          <m:t>𝛼</m:t>
                        </m:r>
                        <m:r>
                          <a:rPr lang="zh-CN" altLang="en-US" i="1">
                            <a:latin typeface="Cambria Math" panose="02040503050406030204" pitchFamily="18" charset="0"/>
                          </a:rPr>
                          <m:t>）</m:t>
                        </m:r>
                      </m:e>
                    </m:d>
                    <m:r>
                      <a:rPr lang="en-US" altLang="zh-CN" i="1">
                        <a:latin typeface="Cambria Math" panose="02040503050406030204" pitchFamily="18" charset="0"/>
                      </a:rPr>
                      <m:t>+</m:t>
                    </m:r>
                    <m:r>
                      <m:rPr>
                        <m:sty m:val="p"/>
                      </m:rPr>
                      <a:rPr lang="en-US" altLang="zh-CN">
                        <a:latin typeface="Cambria Math" panose="02040503050406030204" pitchFamily="18" charset="0"/>
                      </a:rPr>
                      <m:t>log</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dirty="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m:rPr>
                        <m:sty m:val="p"/>
                      </m:rPr>
                      <a:rPr lang="en-US" altLang="zh-CN">
                        <a:latin typeface="Cambria Math" panose="02040503050406030204" pitchFamily="18" charset="0"/>
                      </a:rPr>
                      <m:t>log</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dirty="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m:rPr>
                        <m:sty m:val="p"/>
                      </m:rPr>
                      <a:rPr lang="en-US" altLang="zh-CN">
                        <a:latin typeface="Cambria Math" panose="02040503050406030204" pitchFamily="18" charset="0"/>
                      </a:rPr>
                      <m:t>log</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zh-CN" altLang="en-US" i="1">
                        <a:latin typeface="Cambria Math" panose="02040503050406030204" pitchFamily="18" charset="0"/>
                      </a:rPr>
                      <m:t>𝛼</m:t>
                    </m:r>
                    <m:r>
                      <a:rPr lang="en-US" altLang="zh-CN" i="1">
                        <a:latin typeface="Cambria Math" panose="02040503050406030204" pitchFamily="18" charset="0"/>
                      </a:rPr>
                      <m:t>)</m:t>
                    </m:r>
                    <m:r>
                      <a:rPr lang="en-US" altLang="zh-CN" dirty="0">
                        <a:latin typeface="Cambria Math" panose="02040503050406030204" pitchFamily="18" charset="0"/>
                        <a:ea typeface="Cambria Math" panose="02040503050406030204" pitchFamily="18" charset="0"/>
                      </a:rPr>
                      <m:t>)</m:t>
                    </m:r>
                  </m:oMath>
                </a14:m>
                <a:endParaRPr lang="en-US" altLang="zh-CN" dirty="0"/>
              </a:p>
              <a:p>
                <a:pPr>
                  <a:lnSpc>
                    <a:spcPct val="150000"/>
                  </a:lnSpc>
                </a:pPr>
                <a:r>
                  <a:rPr lang="en-US" altLang="zh-CN" dirty="0"/>
                  <a:t>Then </a:t>
                </a:r>
                <a14:m>
                  <m:oMath xmlns:m="http://schemas.openxmlformats.org/officeDocument/2006/math">
                    <m:r>
                      <a:rPr lang="zh-CN" altLang="en-US" i="1">
                        <a:latin typeface="Cambria Math" panose="02040503050406030204" pitchFamily="18" charset="0"/>
                      </a:rPr>
                      <m:t>𝛼</m:t>
                    </m:r>
                  </m:oMath>
                </a14:m>
                <a:r>
                  <a:rPr lang="en-US" altLang="zh-CN" dirty="0"/>
                  <a:t> can be calculated with:</a:t>
                </a:r>
              </a:p>
              <a:p>
                <a:pPr marL="0" indent="0">
                  <a:lnSpc>
                    <a:spcPct val="150000"/>
                  </a:lnSpc>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en>
                      </m:f>
                    </m:oMath>
                  </m:oMathPara>
                </a14:m>
                <a:endParaRPr lang="en-US" altLang="zh-CN" dirty="0"/>
              </a:p>
              <a:p>
                <a:pPr>
                  <a:lnSpc>
                    <a:spcPct val="150000"/>
                  </a:lnSpc>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5563"/>
                <a:ext cx="10515600" cy="4851400"/>
              </a:xfrm>
              <a:blipFill>
                <a:blip r:embed="rId4"/>
                <a:stretch>
                  <a:fillRect l="-1043" r="-110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CEC75C7-0152-4333-8BCF-F71B209A6555}" type="slidenum">
              <a:rPr lang="zh-CN" altLang="en-US" smtClean="0"/>
              <a:pPr/>
              <a:t>15</a:t>
            </a:fld>
            <a:endParaRPr lang="zh-CN" altLang="en-US" dirty="0"/>
          </a:p>
        </p:txBody>
      </p:sp>
      <p:sp>
        <p:nvSpPr>
          <p:cNvPr id="7"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Bayesian image matting </a:t>
            </a:r>
            <a:endParaRPr lang="zh-CN" altLang="en-US" dirty="0"/>
          </a:p>
        </p:txBody>
      </p:sp>
      <p:sp>
        <p:nvSpPr>
          <p:cNvPr id="2" name="矩形 1"/>
          <p:cNvSpPr/>
          <p:nvPr/>
        </p:nvSpPr>
        <p:spPr>
          <a:xfrm>
            <a:off x="5529943" y="5942631"/>
            <a:ext cx="6096000" cy="646331"/>
          </a:xfrm>
          <a:prstGeom prst="rect">
            <a:avLst/>
          </a:prstGeom>
        </p:spPr>
        <p:txBody>
          <a:bodyPr>
            <a:spAutoFit/>
          </a:bodyPr>
          <a:lstStyle/>
          <a:p>
            <a:r>
              <a:rPr lang="zh-CN" altLang="en-US" dirty="0"/>
              <a:t>https://grail.cs.washington.edu/projects/digital-matting/papers/cvpr2001.pdf</a:t>
            </a:r>
          </a:p>
        </p:txBody>
      </p:sp>
    </p:spTree>
    <p:extLst>
      <p:ext uri="{BB962C8B-B14F-4D97-AF65-F5344CB8AC3E}">
        <p14:creationId xmlns:p14="http://schemas.microsoft.com/office/powerpoint/2010/main" val="2079255761"/>
      </p:ext>
    </p:extLst>
  </p:cSld>
  <p:clrMapOvr>
    <a:masterClrMapping/>
  </p:clrMapOvr>
  <mc:AlternateContent xmlns:mc="http://schemas.openxmlformats.org/markup-compatibility/2006" xmlns:p14="http://schemas.microsoft.com/office/powerpoint/2010/main">
    <mc:Choice Requires="p14">
      <p:transition spd="slow" p14:dur="2000" advTm="232288"/>
    </mc:Choice>
    <mc:Fallback xmlns="">
      <p:transition spd="slow" advTm="23228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682F637-5676-4E1B-B834-FCAF8AE3DAFB}"/>
              </a:ext>
            </a:extLst>
          </p:cNvPr>
          <p:cNvSpPr>
            <a:spLocks noGrp="1"/>
          </p:cNvSpPr>
          <p:nvPr>
            <p:ph type="sldNum" sz="quarter" idx="12"/>
          </p:nvPr>
        </p:nvSpPr>
        <p:spPr/>
        <p:txBody>
          <a:bodyPr/>
          <a:lstStyle/>
          <a:p>
            <a:fld id="{ECEC75C7-0152-4333-8BCF-F71B209A6555}" type="slidenum">
              <a:rPr lang="zh-CN" altLang="en-US" smtClean="0"/>
              <a:pPr/>
              <a:t>16</a:t>
            </a:fld>
            <a:endParaRPr lang="zh-CN" altLang="en-US" dirty="0"/>
          </a:p>
        </p:txBody>
      </p:sp>
      <p:sp>
        <p:nvSpPr>
          <p:cNvPr id="8" name="标题 1">
            <a:extLst>
              <a:ext uri="{FF2B5EF4-FFF2-40B4-BE49-F238E27FC236}">
                <a16:creationId xmlns:a16="http://schemas.microsoft.com/office/drawing/2014/main" id="{3450FD4C-77AE-461F-8FE5-0FDEB0F749D7}"/>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Results of Bayesian image matting </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6835" y="1327221"/>
            <a:ext cx="2172857" cy="2172857"/>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089" y="1327221"/>
            <a:ext cx="2172857" cy="2172857"/>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6835" y="3690419"/>
            <a:ext cx="1645714" cy="2468571"/>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3356" y="3690419"/>
            <a:ext cx="1625970" cy="2438956"/>
          </a:xfrm>
          <a:prstGeom prst="rect">
            <a:avLst/>
          </a:prstGeom>
        </p:spPr>
      </p:pic>
      <p:grpSp>
        <p:nvGrpSpPr>
          <p:cNvPr id="9" name="组合 8"/>
          <p:cNvGrpSpPr/>
          <p:nvPr/>
        </p:nvGrpSpPr>
        <p:grpSpPr>
          <a:xfrm>
            <a:off x="5986620" y="4163501"/>
            <a:ext cx="5424292" cy="1791720"/>
            <a:chOff x="262716" y="3970601"/>
            <a:chExt cx="4617193" cy="1491292"/>
          </a:xfrm>
        </p:grpSpPr>
        <p:pic>
          <p:nvPicPr>
            <p:cNvPr id="10" name="图片 9"/>
            <p:cNvPicPr>
              <a:picLocks noChangeAspect="1"/>
            </p:cNvPicPr>
            <p:nvPr/>
          </p:nvPicPr>
          <p:blipFill rotWithShape="1">
            <a:blip r:embed="rId7"/>
            <a:srcRect t="66893" r="67954"/>
            <a:stretch/>
          </p:blipFill>
          <p:spPr>
            <a:xfrm>
              <a:off x="262716" y="4001666"/>
              <a:ext cx="2191236" cy="1460227"/>
            </a:xfrm>
            <a:prstGeom prst="rect">
              <a:avLst/>
            </a:prstGeom>
          </p:spPr>
        </p:pic>
        <p:pic>
          <p:nvPicPr>
            <p:cNvPr id="11" name="图片 10"/>
            <p:cNvPicPr>
              <a:picLocks noChangeAspect="1"/>
            </p:cNvPicPr>
            <p:nvPr/>
          </p:nvPicPr>
          <p:blipFill rotWithShape="1">
            <a:blip r:embed="rId7"/>
            <a:srcRect l="63671" t="66189" r="167"/>
            <a:stretch/>
          </p:blipFill>
          <p:spPr>
            <a:xfrm>
              <a:off x="2407296" y="3970601"/>
              <a:ext cx="2472613" cy="1491291"/>
            </a:xfrm>
            <a:prstGeom prst="rect">
              <a:avLst/>
            </a:prstGeom>
          </p:spPr>
        </p:pic>
      </p:grpSp>
      <p:grpSp>
        <p:nvGrpSpPr>
          <p:cNvPr id="12" name="组合 11"/>
          <p:cNvGrpSpPr/>
          <p:nvPr/>
        </p:nvGrpSpPr>
        <p:grpSpPr>
          <a:xfrm>
            <a:off x="5986620" y="2353120"/>
            <a:ext cx="5424292" cy="1791720"/>
            <a:chOff x="262716" y="3970601"/>
            <a:chExt cx="4617193" cy="1491292"/>
          </a:xfrm>
        </p:grpSpPr>
        <p:pic>
          <p:nvPicPr>
            <p:cNvPr id="13" name="图片 12"/>
            <p:cNvPicPr>
              <a:picLocks noChangeAspect="1"/>
            </p:cNvPicPr>
            <p:nvPr/>
          </p:nvPicPr>
          <p:blipFill rotWithShape="1">
            <a:blip r:embed="rId7"/>
            <a:srcRect l="-291" t="248" r="68245" b="66645"/>
            <a:stretch/>
          </p:blipFill>
          <p:spPr>
            <a:xfrm>
              <a:off x="262716" y="4001666"/>
              <a:ext cx="2191236" cy="1460227"/>
            </a:xfrm>
            <a:prstGeom prst="rect">
              <a:avLst/>
            </a:prstGeom>
          </p:spPr>
        </p:pic>
        <p:pic>
          <p:nvPicPr>
            <p:cNvPr id="14" name="图片 13"/>
            <p:cNvPicPr>
              <a:picLocks noChangeAspect="1"/>
            </p:cNvPicPr>
            <p:nvPr/>
          </p:nvPicPr>
          <p:blipFill rotWithShape="1">
            <a:blip r:embed="rId7"/>
            <a:srcRect l="63612" t="249" r="226" b="65940"/>
            <a:stretch/>
          </p:blipFill>
          <p:spPr>
            <a:xfrm>
              <a:off x="2407296" y="3970601"/>
              <a:ext cx="2472613" cy="1491291"/>
            </a:xfrm>
            <a:prstGeom prst="rect">
              <a:avLst/>
            </a:prstGeom>
          </p:spPr>
        </p:pic>
      </p:grpSp>
    </p:spTree>
    <p:extLst>
      <p:ext uri="{BB962C8B-B14F-4D97-AF65-F5344CB8AC3E}">
        <p14:creationId xmlns:p14="http://schemas.microsoft.com/office/powerpoint/2010/main" val="4132808335"/>
      </p:ext>
    </p:extLst>
  </p:cSld>
  <p:clrMapOvr>
    <a:masterClrMapping/>
  </p:clrMapOvr>
  <mc:AlternateContent xmlns:mc="http://schemas.openxmlformats.org/markup-compatibility/2006" xmlns:p14="http://schemas.microsoft.com/office/powerpoint/2010/main">
    <mc:Choice Requires="p14">
      <p:transition spd="slow" p14:dur="2000" advTm="191759"/>
    </mc:Choice>
    <mc:Fallback xmlns="">
      <p:transition spd="slow" advTm="191759"/>
    </mc:Fallback>
  </mc:AlternateContent>
  <p:extLst>
    <p:ext uri="{3A86A75C-4F4B-4683-9AE1-C65F6400EC91}">
      <p14:laserTraceLst xmlns:p14="http://schemas.microsoft.com/office/powerpoint/2010/main">
        <p14:tracePtLst>
          <p14:tracePt t="106814" x="6238875" y="4438650"/>
          <p14:tracePt t="106820" x="6210300" y="4441825"/>
          <p14:tracePt t="106839" x="6092825" y="4448175"/>
          <p14:tracePt t="106840" x="6080125" y="4448175"/>
          <p14:tracePt t="106857" x="5899150" y="4419600"/>
          <p14:tracePt t="106873" x="5670550" y="4359275"/>
          <p14:tracePt t="106876" x="5616575" y="4343400"/>
          <p14:tracePt t="106890" x="5368925" y="4254500"/>
          <p14:tracePt t="106907" x="5022850" y="4086225"/>
          <p14:tracePt t="106923" x="4708525" y="3902075"/>
          <p14:tracePt t="106941" x="4422775" y="3679825"/>
          <p14:tracePt t="106943" x="4381500" y="3635375"/>
          <p14:tracePt t="106957" x="4200525" y="3435350"/>
          <p14:tracePt t="106974" x="4041775" y="3213100"/>
          <p14:tracePt t="106991" x="3965575" y="3051175"/>
          <p14:tracePt t="106993" x="3959225" y="3022600"/>
          <p14:tracePt t="107007" x="3933825" y="2930525"/>
          <p14:tracePt t="107023" x="3930650" y="2867025"/>
          <p14:tracePt t="107041" x="3930650" y="2838450"/>
          <p14:tracePt t="107057" x="3930650" y="2835275"/>
          <p14:tracePt t="107220" x="3927475" y="2835275"/>
          <p14:tracePt t="107234" x="3924300" y="2835275"/>
          <p14:tracePt t="107246" x="3921125" y="2835275"/>
          <p14:tracePt t="107251" x="3917950" y="2835275"/>
          <p14:tracePt t="107259" x="3914775" y="2835275"/>
          <p14:tracePt t="107276" x="3911600" y="2835275"/>
          <p14:tracePt t="107789" x="3911600" y="2838450"/>
          <p14:tracePt t="107875" x="3914775" y="2841625"/>
          <p14:tracePt t="107890" x="3940175" y="2851150"/>
          <p14:tracePt t="107907" x="3990975" y="2860675"/>
          <p14:tracePt t="107924" x="4048125" y="2860675"/>
          <p14:tracePt t="107940" x="4083050" y="2860675"/>
          <p14:tracePt t="107942" x="4086225" y="2860675"/>
          <p14:tracePt t="107957" x="4095750" y="2863850"/>
          <p14:tracePt t="107990" x="4095750" y="2867025"/>
          <p14:tracePt t="108040" x="4098925" y="2867025"/>
          <p14:tracePt t="108051" x="4102100" y="2870200"/>
          <p14:tracePt t="108057" x="4108450" y="2870200"/>
          <p14:tracePt t="108073" x="4117975" y="2873375"/>
          <p14:tracePt t="108115" x="4117975" y="2876550"/>
          <p14:tracePt t="108123" x="4117975" y="2879725"/>
          <p14:tracePt t="108140" x="4117975" y="2886075"/>
          <p14:tracePt t="108157" x="4098925" y="2898775"/>
          <p14:tracePt t="108173" x="4073525" y="2917825"/>
          <p14:tracePt t="108190" x="4057650" y="2933700"/>
          <p14:tracePt t="108536" x="4060825" y="2933700"/>
          <p14:tracePt t="108548" x="4060825" y="2930525"/>
          <p14:tracePt t="108552" x="4064000" y="2927350"/>
          <p14:tracePt t="108557" x="4064000" y="2924175"/>
          <p14:tracePt t="108574" x="4067175" y="2917825"/>
          <p14:tracePt t="108590" x="4070350" y="2908300"/>
          <p14:tracePt t="108607" x="4083050" y="2898775"/>
          <p14:tracePt t="108609" x="4086225" y="2898775"/>
          <p14:tracePt t="108624" x="4095750" y="2895600"/>
          <p14:tracePt t="108640" x="4111625" y="2892425"/>
          <p14:tracePt t="108657" x="4117975" y="2886075"/>
          <p14:tracePt t="108673" x="4124325" y="2879725"/>
          <p14:tracePt t="108693" x="4133850" y="2870200"/>
          <p14:tracePt t="108707" x="4137025" y="2870200"/>
          <p14:tracePt t="109720" x="4137025" y="2867025"/>
          <p14:tracePt t="109725" x="4137025" y="2863850"/>
          <p14:tracePt t="109728" x="4137025" y="2860675"/>
          <p14:tracePt t="109740" x="4127500" y="2844800"/>
          <p14:tracePt t="109757" x="4114800" y="2822575"/>
          <p14:tracePt t="109773" x="4111625" y="2819400"/>
          <p14:tracePt t="111387" x="4111625" y="2816225"/>
          <p14:tracePt t="111389" x="4111625" y="2813050"/>
          <p14:tracePt t="111390" x="4108450" y="2809875"/>
          <p14:tracePt t="111407" x="4102100" y="2746375"/>
          <p14:tracePt t="111423" x="4098925" y="2670175"/>
          <p14:tracePt t="111441" x="4111625" y="2587625"/>
          <p14:tracePt t="111442" x="4114800" y="2574925"/>
          <p14:tracePt t="111457" x="4137025" y="2498725"/>
          <p14:tracePt t="111474" x="4159250" y="2428875"/>
          <p14:tracePt t="111490" x="4175125" y="2371725"/>
          <p14:tracePt t="111507" x="4187825" y="2333625"/>
          <p14:tracePt t="111523" x="4200525" y="2292350"/>
          <p14:tracePt t="111540" x="4210050" y="2270125"/>
          <p14:tracePt t="111557" x="4213225" y="2266950"/>
          <p14:tracePt t="111625" x="4213225" y="2270125"/>
          <p14:tracePt t="111630" x="4210050" y="2273300"/>
          <p14:tracePt t="111640" x="4206875" y="2286000"/>
          <p14:tracePt t="111657" x="4197350" y="2305050"/>
          <p14:tracePt t="111674" x="4181475" y="2333625"/>
          <p14:tracePt t="111690" x="4162425" y="2362200"/>
          <p14:tracePt t="111695" x="4159250" y="2371725"/>
          <p14:tracePt t="111707" x="4152900" y="2381250"/>
          <p14:tracePt t="111723" x="4146550" y="2390775"/>
          <p14:tracePt t="111740" x="4133850" y="2406650"/>
          <p14:tracePt t="111757" x="4111625" y="2425700"/>
          <p14:tracePt t="111773" x="4083050" y="2441575"/>
          <p14:tracePt t="111790" x="4029075" y="2457450"/>
          <p14:tracePt t="111807" x="3949700" y="2473325"/>
          <p14:tracePt t="111824" x="3876675" y="2492375"/>
          <p14:tracePt t="112076" x="3879850" y="2489200"/>
          <p14:tracePt t="112078" x="3886200" y="2486025"/>
          <p14:tracePt t="112090" x="3924300" y="2457450"/>
          <p14:tracePt t="112107" x="3968750" y="2406650"/>
          <p14:tracePt t="112109" x="3975100" y="2397125"/>
          <p14:tracePt t="112123" x="4003675" y="2343150"/>
          <p14:tracePt t="112140" x="4029075" y="2266950"/>
          <p14:tracePt t="112157" x="4032250" y="2209800"/>
          <p14:tracePt t="112173" x="4032250" y="2171700"/>
          <p14:tracePt t="112175" x="4032250" y="2168525"/>
          <p14:tracePt t="112193" x="4025900" y="2133600"/>
          <p14:tracePt t="112194" x="4019550" y="2127250"/>
          <p14:tracePt t="112207" x="4000500" y="2111375"/>
          <p14:tracePt t="112223" x="3978275" y="2098675"/>
          <p14:tracePt t="112240" x="3962400" y="2092325"/>
          <p14:tracePt t="112258" x="3946525" y="2092325"/>
          <p14:tracePt t="112273" x="3940175" y="2092325"/>
          <p14:tracePt t="112291" x="3933825" y="2095500"/>
          <p14:tracePt t="112307" x="3930650" y="2098675"/>
          <p14:tracePt t="112323" x="3927475" y="2098675"/>
          <p14:tracePt t="112356" x="3924300" y="2098675"/>
          <p14:tracePt t="112373" x="3921125" y="2098675"/>
          <p14:tracePt t="112390" x="3914775" y="2098675"/>
          <p14:tracePt t="112407" x="3905250" y="2092325"/>
          <p14:tracePt t="112423" x="3889375" y="2082800"/>
          <p14:tracePt t="112440" x="3867150" y="2082800"/>
          <p14:tracePt t="112457" x="3848100" y="2082800"/>
          <p14:tracePt t="112459" x="3844925" y="2082800"/>
          <p14:tracePt t="112473" x="3835400" y="2089150"/>
          <p14:tracePt t="112491" x="3825875" y="2108200"/>
          <p14:tracePt t="112506" x="3819525" y="2124075"/>
          <p14:tracePt t="112523" x="3816350" y="2133600"/>
          <p14:tracePt t="112540" x="3810000" y="2143125"/>
          <p14:tracePt t="112557" x="3803650" y="2155825"/>
          <p14:tracePt t="112573" x="3784600" y="2174875"/>
          <p14:tracePt t="112590" x="3762375" y="2203450"/>
          <p14:tracePt t="112607" x="3743325" y="2235200"/>
          <p14:tracePt t="112609" x="3740150" y="2241550"/>
          <p14:tracePt t="112623" x="3724275" y="2263775"/>
          <p14:tracePt t="112640" x="3714750" y="2279650"/>
          <p14:tracePt t="112697" x="3714750" y="2270125"/>
          <p14:tracePt t="112699" x="3717925" y="2270125"/>
          <p14:tracePt t="112706" x="3721100" y="2257425"/>
          <p14:tracePt t="112723" x="3743325" y="2219325"/>
          <p14:tracePt t="112726" x="3749675" y="2212975"/>
          <p14:tracePt t="112740" x="3775075" y="2171700"/>
          <p14:tracePt t="112756" x="3813175" y="2124075"/>
          <p14:tracePt t="112773" x="3851275" y="2073275"/>
          <p14:tracePt t="112790" x="3873500" y="2044700"/>
          <p14:tracePt t="112806" x="3879850" y="2032000"/>
          <p14:tracePt t="112853" x="3879850" y="2035175"/>
          <p14:tracePt t="112856" x="3879850" y="2038350"/>
          <p14:tracePt t="112873" x="3867150" y="2060575"/>
          <p14:tracePt t="112890" x="3848100" y="2092325"/>
          <p14:tracePt t="112907" x="3829050" y="2127250"/>
          <p14:tracePt t="112923" x="3813175" y="2165350"/>
          <p14:tracePt t="112940" x="3803650" y="2193925"/>
          <p14:tracePt t="112957" x="3800475" y="2216150"/>
          <p14:tracePt t="112975" x="3800475" y="2232025"/>
          <p14:tracePt t="112975" x="3800475" y="2235200"/>
          <p14:tracePt t="112990" x="3800475" y="2241550"/>
          <p14:tracePt t="113006" x="3800475" y="2247900"/>
          <p14:tracePt t="113023" x="3800475" y="2251075"/>
          <p14:tracePt t="113040" x="3800475" y="2254250"/>
          <p14:tracePt t="113056" x="3800475" y="2257425"/>
          <p14:tracePt t="113073" x="3800475" y="2270125"/>
          <p14:tracePt t="113090" x="3800475" y="2286000"/>
          <p14:tracePt t="113106" x="3800475" y="2308225"/>
          <p14:tracePt t="113109" x="3800475" y="2311400"/>
          <p14:tracePt t="113123" x="3800475" y="2336800"/>
          <p14:tracePt t="113140" x="3797300" y="2371725"/>
          <p14:tracePt t="113156" x="3797300" y="2400300"/>
          <p14:tracePt t="113173" x="3797300" y="2419350"/>
          <p14:tracePt t="113190" x="3797300" y="2428875"/>
          <p14:tracePt t="113207" x="3797300" y="2435225"/>
          <p14:tracePt t="113223" x="3797300" y="2441575"/>
          <p14:tracePt t="113240" x="3797300" y="2447925"/>
          <p14:tracePt t="113273" x="3800475" y="2447925"/>
          <p14:tracePt t="113367" x="3800475" y="2451100"/>
          <p14:tracePt t="113372" x="3800475" y="2454275"/>
          <p14:tracePt t="113376" x="3800475" y="2457450"/>
          <p14:tracePt t="113390" x="3794125" y="2466975"/>
          <p14:tracePt t="113407" x="3784600" y="2479675"/>
          <p14:tracePt t="113423" x="3775075" y="2489200"/>
          <p14:tracePt t="113441" x="3768725" y="2498725"/>
          <p14:tracePt t="113456" x="3765550" y="2505075"/>
          <p14:tracePt t="113473" x="3762375" y="2505075"/>
          <p14:tracePt t="113529" x="3762375" y="2501900"/>
          <p14:tracePt t="113531" x="3762375" y="2498725"/>
          <p14:tracePt t="113540" x="3765550" y="2489200"/>
          <p14:tracePt t="113556" x="3768725" y="2473325"/>
          <p14:tracePt t="113574" x="3768725" y="2460625"/>
          <p14:tracePt t="113590" x="3768725" y="2457450"/>
          <p14:tracePt t="113607" x="3768725" y="2454275"/>
          <p14:tracePt t="113796" x="3765550" y="2454275"/>
          <p14:tracePt t="113814" x="3762375" y="2454275"/>
          <p14:tracePt t="113827" x="3759200" y="2454275"/>
          <p14:tracePt t="113839" x="3756025" y="2454275"/>
          <p14:tracePt t="113852" x="3752850" y="2454275"/>
          <p14:tracePt t="113869" x="3749675" y="2454275"/>
          <p14:tracePt t="114083" x="3749675" y="2451100"/>
          <p14:tracePt t="114084" x="3749675" y="2447925"/>
          <p14:tracePt t="114090" x="3749675" y="2441575"/>
          <p14:tracePt t="114107" x="3749675" y="2416175"/>
          <p14:tracePt t="114109" x="3749675" y="2413000"/>
          <p14:tracePt t="114124" x="3746500" y="2397125"/>
          <p14:tracePt t="114140" x="3740150" y="2374900"/>
          <p14:tracePt t="114156" x="3733800" y="2362200"/>
          <p14:tracePt t="114173" x="3730625" y="2355850"/>
          <p14:tracePt t="114216" x="3727450" y="2355850"/>
          <p14:tracePt t="114223" x="3724275" y="2362200"/>
          <p14:tracePt t="114240" x="3708400" y="2390775"/>
          <p14:tracePt t="114256" x="3692525" y="2422525"/>
          <p14:tracePt t="114273" x="3683000" y="2451100"/>
          <p14:tracePt t="114274" x="3683000" y="2454275"/>
          <p14:tracePt t="114290" x="3679825" y="2466975"/>
          <p14:tracePt t="114323" x="3692525" y="2466975"/>
          <p14:tracePt t="114340" x="3730625" y="2463800"/>
          <p14:tracePt t="114356" x="3787775" y="2444750"/>
          <p14:tracePt t="114373" x="3854450" y="2413000"/>
          <p14:tracePt t="114390" x="3917950" y="2355850"/>
          <p14:tracePt t="114406" x="3990975" y="2286000"/>
          <p14:tracePt t="114423" x="4035425" y="2212975"/>
          <p14:tracePt t="114440" x="4048125" y="2171700"/>
          <p14:tracePt t="114456" x="4041775" y="2149475"/>
          <p14:tracePt t="114459" x="4038600" y="2149475"/>
          <p14:tracePt t="114474" x="4016375" y="2143125"/>
          <p14:tracePt t="114490" x="3981450" y="2143125"/>
          <p14:tracePt t="114506" x="3937000" y="2165350"/>
          <p14:tracePt t="114523" x="3879850" y="2216150"/>
          <p14:tracePt t="114523" x="3879850" y="2222500"/>
          <p14:tracePt t="114541" x="3819525" y="2289175"/>
          <p14:tracePt t="114556" x="3768725" y="2352675"/>
          <p14:tracePt t="114573" x="3727450" y="2419350"/>
          <p14:tracePt t="114590" x="3711575" y="2470150"/>
          <p14:tracePt t="114606" x="3711575" y="2505075"/>
          <p14:tracePt t="114608" x="3711575" y="2508250"/>
          <p14:tracePt t="114623" x="3724275" y="2524125"/>
          <p14:tracePt t="114640" x="3746500" y="2540000"/>
          <p14:tracePt t="114656" x="3790950" y="2549525"/>
          <p14:tracePt t="114673" x="3860800" y="2562225"/>
          <p14:tracePt t="114692" x="3946525" y="2565400"/>
          <p14:tracePt t="114708" x="4038600" y="2559050"/>
          <p14:tracePt t="114709" x="4051300" y="2559050"/>
          <p14:tracePt t="114723" x="4095750" y="2549525"/>
          <p14:tracePt t="114740" x="4121150" y="2540000"/>
          <p14:tracePt t="114793" x="4124325" y="2540000"/>
          <p14:tracePt t="114797" x="4127500" y="2540000"/>
          <p14:tracePt t="114806" x="4130675" y="2540000"/>
          <p14:tracePt t="114823" x="4137025" y="2540000"/>
          <p14:tracePt t="114840" x="4146550" y="2540000"/>
          <p14:tracePt t="114856" x="4152900" y="2540000"/>
          <p14:tracePt t="114890" x="4162425" y="2540000"/>
          <p14:tracePt t="114906" x="4165600" y="2543175"/>
          <p14:tracePt t="114923" x="4165600" y="2546350"/>
          <p14:tracePt t="115048" x="4168775" y="2546350"/>
          <p14:tracePt t="115051" x="4171950" y="2552700"/>
          <p14:tracePt t="115056" x="4175125" y="2562225"/>
          <p14:tracePt t="115073" x="4200525" y="2619375"/>
          <p14:tracePt t="115090" x="4225925" y="2698750"/>
          <p14:tracePt t="115108" x="4251325" y="2803525"/>
          <p14:tracePt t="115110" x="4254500" y="2813050"/>
          <p14:tracePt t="115123" x="4286250" y="2892425"/>
          <p14:tracePt t="115140" x="4327525" y="2987675"/>
          <p14:tracePt t="115156" x="4365625" y="3067050"/>
          <p14:tracePt t="115173" x="4397375" y="3133725"/>
          <p14:tracePt t="115190" x="4419600" y="3175000"/>
          <p14:tracePt t="115207" x="4438650" y="3200400"/>
          <p14:tracePt t="115207" x="4438650" y="3203575"/>
          <p14:tracePt t="115223" x="4454525" y="3222625"/>
          <p14:tracePt t="115240" x="4473575" y="3248025"/>
          <p14:tracePt t="115256" x="4476750" y="3254375"/>
          <p14:tracePt t="115273" x="4479925" y="3257550"/>
          <p14:tracePt t="115290" x="4479925" y="3260725"/>
          <p14:tracePt t="115465" x="4476750" y="3260725"/>
          <p14:tracePt t="115467" x="4473575" y="3260725"/>
          <p14:tracePt t="115473" x="4464050" y="3260725"/>
          <p14:tracePt t="115490" x="4451350" y="3257550"/>
          <p14:tracePt t="115506" x="4448175" y="3257550"/>
          <p14:tracePt t="115729" x="4448175" y="3254375"/>
          <p14:tracePt t="115905" x="4448175" y="3251200"/>
          <p14:tracePt t="115908" x="4448175" y="3248025"/>
          <p14:tracePt t="115924" x="4460875" y="3209925"/>
          <p14:tracePt t="115940" x="4470400" y="3181350"/>
          <p14:tracePt t="115943" x="4473575" y="3175000"/>
          <p14:tracePt t="115958" x="4476750" y="3155950"/>
          <p14:tracePt t="115973" x="4483100" y="3140075"/>
          <p14:tracePt t="115990" x="4486275" y="3121025"/>
          <p14:tracePt t="115993" x="4489450" y="3117850"/>
          <p14:tracePt t="116007" x="4492625" y="3105150"/>
          <p14:tracePt t="116023" x="4495800" y="3092450"/>
          <p14:tracePt t="116040" x="4498975" y="3079750"/>
          <p14:tracePt t="116056" x="4502150" y="3067050"/>
          <p14:tracePt t="116073" x="4502150" y="3063875"/>
          <p14:tracePt t="116090" x="4505325" y="3063875"/>
          <p14:tracePt t="116276" x="4508500" y="3063875"/>
          <p14:tracePt t="116279" x="4511675" y="3067050"/>
          <p14:tracePt t="116290" x="4514850" y="3073400"/>
          <p14:tracePt t="116306" x="4524375" y="3082925"/>
          <p14:tracePt t="116324" x="4597400" y="3184525"/>
          <p14:tracePt t="116340" x="4695825" y="3333750"/>
          <p14:tracePt t="116356" x="4765675" y="3409950"/>
          <p14:tracePt t="116373" x="4791075" y="3425825"/>
          <p14:tracePt t="116430" x="4794250" y="3425825"/>
          <p14:tracePt t="116437" x="4797425" y="3429000"/>
          <p14:tracePt t="116443" x="4803775" y="3429000"/>
          <p14:tracePt t="116456" x="4826000" y="3438525"/>
          <p14:tracePt t="116473" x="4867275" y="3457575"/>
          <p14:tracePt t="116476" x="4876800" y="3463925"/>
          <p14:tracePt t="116490" x="4933950" y="3495675"/>
          <p14:tracePt t="116506" x="5029200" y="3543300"/>
          <p14:tracePt t="116523" x="5159375" y="3603625"/>
          <p14:tracePt t="116540" x="5289550" y="3657600"/>
          <p14:tracePt t="116556" x="5400675" y="3698875"/>
          <p14:tracePt t="116573" x="5495925" y="3727450"/>
          <p14:tracePt t="116590" x="5600700" y="3756025"/>
          <p14:tracePt t="116606" x="5724525" y="3790950"/>
          <p14:tracePt t="116607" x="5737225" y="3794125"/>
          <p14:tracePt t="116623" x="5902325" y="3825875"/>
          <p14:tracePt t="116624" x="5908675" y="3825875"/>
          <p14:tracePt t="116640" x="6137275" y="3851275"/>
          <p14:tracePt t="116656" x="6438900" y="3883025"/>
          <p14:tracePt t="116673" x="6832600" y="3949700"/>
          <p14:tracePt t="116692" x="7235825" y="4041775"/>
          <p14:tracePt t="116707" x="7581900" y="4133850"/>
          <p14:tracePt t="116723" x="7775575" y="4213225"/>
          <p14:tracePt t="116740" x="7883525" y="4270375"/>
          <p14:tracePt t="116757" x="7889875" y="4308475"/>
          <p14:tracePt t="116773" x="7829550" y="4384675"/>
          <p14:tracePt t="116790" x="7699375" y="4508500"/>
          <p14:tracePt t="116807" x="7553325" y="4619625"/>
          <p14:tracePt t="116823" x="7378700" y="4683125"/>
          <p14:tracePt t="116840" x="7207250" y="4689475"/>
          <p14:tracePt t="117317" x="7207250" y="4686300"/>
          <p14:tracePt t="117321" x="7207250" y="4683125"/>
          <p14:tracePt t="117326" x="7207250" y="4679950"/>
          <p14:tracePt t="117340" x="7213600" y="4676775"/>
          <p14:tracePt t="117357" x="7232650" y="4660900"/>
          <p14:tracePt t="117373" x="7258050" y="4622800"/>
          <p14:tracePt t="117374" x="7261225" y="4622800"/>
          <p14:tracePt t="117390" x="7286625" y="4591050"/>
          <p14:tracePt t="117407" x="7308850" y="4549775"/>
          <p14:tracePt t="117423" x="7327900" y="4495800"/>
          <p14:tracePt t="117441" x="7340600" y="4451350"/>
          <p14:tracePt t="117456" x="7340600" y="4419600"/>
          <p14:tracePt t="117473" x="7324725" y="4387850"/>
          <p14:tracePt t="117490" x="7289800" y="4343400"/>
          <p14:tracePt t="117506" x="7258050" y="4324350"/>
          <p14:tracePt t="117507" x="7254875" y="4324350"/>
          <p14:tracePt t="117523" x="7235825" y="4314825"/>
          <p14:tracePt t="117540" x="7226300" y="4311650"/>
          <p14:tracePt t="117789" x="7229475" y="4311650"/>
          <p14:tracePt t="117791" x="7232650" y="4311650"/>
          <p14:tracePt t="117808" x="7273925" y="4318000"/>
          <p14:tracePt t="117823" x="7312025" y="4324350"/>
          <p14:tracePt t="117824" x="7315200" y="4327525"/>
          <p14:tracePt t="117840" x="7318375" y="4327525"/>
          <p14:tracePt t="117879" x="7321550" y="4327525"/>
          <p14:tracePt t="117890" x="7334250" y="4321175"/>
          <p14:tracePt t="117907" x="7375525" y="4257675"/>
          <p14:tracePt t="117923" x="7423150" y="4143375"/>
          <p14:tracePt t="117940" x="7512050" y="3994150"/>
          <p14:tracePt t="117959" x="7651750" y="3851275"/>
          <p14:tracePt t="117975" x="7785100" y="3749675"/>
          <p14:tracePt t="117990" x="7899400" y="3654425"/>
          <p14:tracePt t="118007" x="7988300" y="3594100"/>
          <p14:tracePt t="118023" x="8051800" y="3549650"/>
          <p14:tracePt t="118040" x="8124825" y="3517900"/>
          <p14:tracePt t="118057" x="8197850" y="3498850"/>
          <p14:tracePt t="118073" x="8283575" y="3489325"/>
          <p14:tracePt t="118090" x="8401050" y="3479800"/>
          <p14:tracePt t="118106" x="8528050" y="3479800"/>
          <p14:tracePt t="118107" x="8534400" y="3479800"/>
          <p14:tracePt t="118123" x="8683625" y="3492500"/>
          <p14:tracePt t="118140" x="8851900" y="3533775"/>
          <p14:tracePt t="118156" x="9001125" y="3571875"/>
          <p14:tracePt t="118173" x="9150350" y="3606800"/>
          <p14:tracePt t="118190" x="9296400" y="3632200"/>
          <p14:tracePt t="118207" x="9448800" y="3644900"/>
          <p14:tracePt t="118223" x="9594850" y="3654425"/>
          <p14:tracePt t="118240" x="9740900" y="3660775"/>
          <p14:tracePt t="118242" x="9759950" y="3660775"/>
          <p14:tracePt t="118257" x="9880600" y="3663950"/>
          <p14:tracePt t="118273" x="9991725" y="3663950"/>
          <p14:tracePt t="118290" x="10074275" y="3667125"/>
          <p14:tracePt t="118306" x="10125075" y="3667125"/>
          <p14:tracePt t="118323" x="10147300" y="3670300"/>
          <p14:tracePt t="118416" x="10144125" y="3670300"/>
          <p14:tracePt t="118417" x="10144125" y="3673475"/>
          <p14:tracePt t="118423" x="10131425" y="3676650"/>
          <p14:tracePt t="118440" x="10048875" y="3714750"/>
          <p14:tracePt t="118458" x="9829800" y="3806825"/>
          <p14:tracePt t="118474" x="9391650" y="3927475"/>
          <p14:tracePt t="118491" x="8890000" y="4044950"/>
          <p14:tracePt t="118718" x="8886825" y="4044950"/>
          <p14:tracePt t="118721" x="8883650" y="4048125"/>
          <p14:tracePt t="118724" x="8877300" y="4051300"/>
          <p14:tracePt t="118740" x="8839200" y="4057650"/>
          <p14:tracePt t="118756" x="8807450" y="4057650"/>
          <p14:tracePt t="118773" x="8804275" y="4064000"/>
          <p14:tracePt t="118790" x="8823325" y="4083050"/>
          <p14:tracePt t="118807" x="8851900" y="4102100"/>
          <p14:tracePt t="118823" x="8864600" y="4114800"/>
          <p14:tracePt t="118840" x="8870950" y="4127500"/>
          <p14:tracePt t="118857" x="8883650" y="4130675"/>
          <p14:tracePt t="118873" x="8890000" y="4130675"/>
          <p14:tracePt t="118890" x="8890000" y="4124325"/>
          <p14:tracePt t="118907" x="8893175" y="4108450"/>
          <p14:tracePt t="118923" x="8874125" y="4098925"/>
          <p14:tracePt t="118940" x="8848725" y="4089400"/>
          <p14:tracePt t="118956" x="8829675" y="4079875"/>
          <p14:tracePt t="118973" x="8823325" y="4070350"/>
          <p14:tracePt t="118990" x="8804275" y="4051300"/>
          <p14:tracePt t="119006" x="8797925" y="4035425"/>
          <p14:tracePt t="119149" x="8794750" y="4035425"/>
          <p14:tracePt t="119152" x="8791575" y="4032250"/>
          <p14:tracePt t="119157" x="8782050" y="4022725"/>
          <p14:tracePt t="119173" x="8715375" y="3965575"/>
          <p14:tracePt t="119191" x="8566150" y="3822700"/>
          <p14:tracePt t="119209" x="8318500" y="3613150"/>
          <p14:tracePt t="119209" x="8286750" y="3587750"/>
          <p14:tracePt t="119226" x="8045450" y="3419475"/>
          <p14:tracePt t="119240" x="7861300" y="3314700"/>
          <p14:tracePt t="119257" x="7737475" y="3244850"/>
          <p14:tracePt t="119273" x="7699375" y="3222625"/>
          <p14:tracePt t="119533" x="7696200" y="3222625"/>
          <p14:tracePt t="119538" x="7693025" y="3222625"/>
          <p14:tracePt t="119540" x="7689850" y="3222625"/>
          <p14:tracePt t="119556" x="7645400" y="3248025"/>
          <p14:tracePt t="119573" x="7569200" y="3279775"/>
          <p14:tracePt t="119590" x="7451725" y="3327400"/>
          <p14:tracePt t="119606" x="7337425" y="3368675"/>
          <p14:tracePt t="119609" x="7321550" y="3378200"/>
          <p14:tracePt t="119623" x="7248525" y="3406775"/>
          <p14:tracePt t="119640" x="7219950" y="3425825"/>
          <p14:tracePt t="119656" x="7213600" y="3429000"/>
          <p14:tracePt t="119739" x="7213600" y="3432175"/>
          <p14:tracePt t="119749" x="7213600" y="3435350"/>
          <p14:tracePt t="119756" x="7213600" y="3441700"/>
          <p14:tracePt t="119773" x="7216775" y="3454400"/>
          <p14:tracePt t="119790" x="7226300" y="3467100"/>
          <p14:tracePt t="119807" x="7229475" y="3473450"/>
          <p14:tracePt t="119879" x="7229475" y="3476625"/>
          <p14:tracePt t="119887" x="7229475" y="3479800"/>
          <p14:tracePt t="119894" x="7229475" y="3482975"/>
          <p14:tracePt t="119906" x="7213600" y="3489325"/>
          <p14:tracePt t="119923" x="7185025" y="3498850"/>
          <p14:tracePt t="119940" x="7153275" y="3508375"/>
          <p14:tracePt t="119958" x="7121525" y="3514725"/>
          <p14:tracePt t="119973" x="7092950" y="3517900"/>
          <p14:tracePt t="119990" x="7061200" y="3521075"/>
          <p14:tracePt t="120006" x="7032625" y="3524250"/>
          <p14:tracePt t="120023" x="7007225" y="3536950"/>
          <p14:tracePt t="120040" x="6981825" y="3559175"/>
          <p14:tracePt t="120056" x="6962775" y="3609975"/>
          <p14:tracePt t="120073" x="6953250" y="3705225"/>
          <p14:tracePt t="120090" x="6953250" y="3835400"/>
          <p14:tracePt t="120107" x="6969125" y="3933825"/>
          <p14:tracePt t="120108" x="6972300" y="3940175"/>
          <p14:tracePt t="120123" x="7004050" y="4016375"/>
          <p14:tracePt t="120140" x="7023100" y="4076700"/>
          <p14:tracePt t="120156" x="7035800" y="4105275"/>
          <p14:tracePt t="120173" x="7035800" y="4124325"/>
          <p14:tracePt t="120192" x="7035800" y="4156075"/>
          <p14:tracePt t="120206" x="7042150" y="4187825"/>
          <p14:tracePt t="120210" x="7042150" y="4194175"/>
          <p14:tracePt t="120223" x="7051675" y="4210050"/>
          <p14:tracePt t="120240" x="7064375" y="4225925"/>
          <p14:tracePt t="120256" x="7077075" y="4232275"/>
          <p14:tracePt t="120273" x="7092950" y="4232275"/>
          <p14:tracePt t="120289" x="7096125" y="4232275"/>
          <p14:tracePt t="120306" x="7099300" y="4229100"/>
          <p14:tracePt t="120323" x="7102475" y="4225925"/>
          <p14:tracePt t="120340" x="7105650" y="4222750"/>
          <p14:tracePt t="120383" x="7105650" y="4219575"/>
          <p14:tracePt t="120417" x="7105650" y="4216400"/>
          <p14:tracePt t="120436" x="7108825" y="4216400"/>
          <p14:tracePt t="120450" x="7105650" y="4213225"/>
          <p14:tracePt t="120450" x="7102475" y="4213225"/>
          <p14:tracePt t="120452" x="7102475" y="4210050"/>
          <p14:tracePt t="120456" x="7099300" y="4206875"/>
          <p14:tracePt t="120474" x="7086600" y="4197350"/>
          <p14:tracePt t="121218" x="7086600" y="4194175"/>
          <p14:tracePt t="121220" x="7086600" y="4191000"/>
          <p14:tracePt t="121224" x="7086600" y="4184650"/>
          <p14:tracePt t="121240" x="7086600" y="4105275"/>
          <p14:tracePt t="121256" x="7080250" y="3917950"/>
          <p14:tracePt t="121257" x="7080250" y="3905250"/>
          <p14:tracePt t="121273" x="7064375" y="3708400"/>
          <p14:tracePt t="121290" x="7023100" y="3562350"/>
          <p14:tracePt t="121306" x="6988175" y="3454400"/>
          <p14:tracePt t="121307" x="6988175" y="3448050"/>
          <p14:tracePt t="121323" x="6972300" y="3371850"/>
          <p14:tracePt t="121340" x="6965950" y="3308350"/>
          <p14:tracePt t="121356" x="6956425" y="3270250"/>
          <p14:tracePt t="121373" x="6950075" y="3251200"/>
          <p14:tracePt t="121389" x="6950075" y="3248025"/>
          <p14:tracePt t="121606" x="6950075" y="3251200"/>
          <p14:tracePt t="121613" x="6950075" y="3254375"/>
          <p14:tracePt t="122199" x="6953250" y="3254375"/>
          <p14:tracePt t="122209" x="6956425" y="3254375"/>
          <p14:tracePt t="122213" x="6959600" y="3254375"/>
          <p14:tracePt t="122223" x="6962775" y="3254375"/>
          <p14:tracePt t="122294" x="6962775" y="3257550"/>
          <p14:tracePt t="122298" x="6965950" y="3257550"/>
          <p14:tracePt t="122306" x="6972300" y="3257550"/>
          <p14:tracePt t="122323" x="6994525" y="3260725"/>
          <p14:tracePt t="122339" x="7019925" y="3260725"/>
          <p14:tracePt t="122356" x="7054850" y="3238500"/>
          <p14:tracePt t="122373" x="7086600" y="3200400"/>
          <p14:tracePt t="122389" x="7115175" y="3152775"/>
          <p14:tracePt t="122406" x="7134225" y="3095625"/>
          <p14:tracePt t="122423" x="7146925" y="3038475"/>
          <p14:tracePt t="122439" x="7146925" y="3000375"/>
          <p14:tracePt t="122456" x="7143750" y="2974975"/>
          <p14:tracePt t="122459" x="7143750" y="2971800"/>
          <p14:tracePt t="122473" x="7137400" y="2965450"/>
          <p14:tracePt t="122506" x="7134225" y="2965450"/>
          <p14:tracePt t="122507" x="7134225" y="2968625"/>
          <p14:tracePt t="122523" x="7121525" y="3006725"/>
          <p14:tracePt t="122541" x="7112000" y="3067050"/>
          <p14:tracePt t="122556" x="7108825" y="3073400"/>
          <p14:tracePt t="139854" x="7108825" y="3067050"/>
          <p14:tracePt t="139855" x="7112000" y="3063875"/>
          <p14:tracePt t="139873" x="7216775" y="2854325"/>
          <p14:tracePt t="139873" x="7226300" y="2835275"/>
          <p14:tracePt t="139889" x="7388225" y="2451100"/>
          <p14:tracePt t="139906" x="7566025" y="1939925"/>
          <p14:tracePt t="139922" x="7781925" y="1244600"/>
          <p14:tracePt t="139940" x="8137525" y="482600"/>
          <p14:tracePt t="139941" x="8178800" y="393700"/>
          <p14:tracePt t="139958" x="8553450" y="0"/>
          <p14:tracePt t="139973" x="8839200" y="0"/>
          <p14:tracePt t="139990" x="9048750" y="0"/>
          <p14:tracePt t="139992" x="9074150" y="0"/>
          <p14:tracePt t="140006" x="9185275" y="0"/>
          <p14:tracePt t="140022" x="9267825" y="0"/>
          <p14:tracePt t="140039" x="9328150" y="9525"/>
          <p14:tracePt t="140055" x="9391650" y="63500"/>
          <p14:tracePt t="140072" x="9480550" y="219075"/>
          <p14:tracePt t="140089" x="9569450" y="444500"/>
          <p14:tracePt t="140105" x="9626600" y="650875"/>
          <p14:tracePt t="140107" x="9636125" y="669925"/>
          <p14:tracePt t="140122" x="9693275" y="793750"/>
          <p14:tracePt t="140139" x="9769475" y="892175"/>
          <p14:tracePt t="140156" x="9829800" y="990600"/>
          <p14:tracePt t="140172" x="9864725" y="1133475"/>
          <p14:tracePt t="140189" x="9845675" y="1327150"/>
          <p14:tracePt t="140206" x="9763125" y="1533525"/>
          <p14:tracePt t="140222" x="9632950" y="1771650"/>
          <p14:tracePt t="140225" x="9594850" y="1825625"/>
          <p14:tracePt t="140239" x="9436100" y="2063750"/>
          <p14:tracePt t="140256" x="9185275" y="2413000"/>
          <p14:tracePt t="140272" x="8953500" y="2790825"/>
          <p14:tracePt t="140273" x="8937625" y="2813050"/>
          <p14:tracePt t="140290" x="8705850" y="3197225"/>
          <p14:tracePt t="140305" x="8543925" y="3457575"/>
          <p14:tracePt t="140322" x="8439150" y="3638550"/>
          <p14:tracePt t="140339" x="8397875" y="3714750"/>
          <p14:tracePt t="140356" x="8385175" y="3736975"/>
          <p14:tracePt t="140372" x="8385175" y="3756025"/>
          <p14:tracePt t="140389" x="8397875" y="3778250"/>
          <p14:tracePt t="140406" x="8401050" y="3784600"/>
          <p14:tracePt t="140509" x="8397875" y="3784600"/>
          <p14:tracePt t="140514" x="8394700" y="3784600"/>
          <p14:tracePt t="140522" x="8385175" y="3784600"/>
          <p14:tracePt t="140539" x="8372475" y="3784600"/>
          <p14:tracePt t="140578" x="8369300" y="3784600"/>
          <p14:tracePt t="140589" x="8350250" y="3784600"/>
          <p14:tracePt t="140606" x="8277225" y="3790950"/>
          <p14:tracePt t="140608" x="8261350" y="3790950"/>
          <p14:tracePt t="140622" x="8181975" y="3797300"/>
          <p14:tracePt t="140639" x="8061325" y="3797300"/>
          <p14:tracePt t="140656" x="7883525" y="3794125"/>
          <p14:tracePt t="140672" x="7677150" y="3784600"/>
          <p14:tracePt t="140690" x="7508875" y="3775075"/>
          <p14:tracePt t="140706" x="7391400" y="3775075"/>
          <p14:tracePt t="140708" x="7372350" y="3775075"/>
          <p14:tracePt t="140722" x="7315200" y="3778250"/>
          <p14:tracePt t="140739" x="7277100" y="3794125"/>
          <p14:tracePt t="140755" x="7242175" y="3819525"/>
          <p14:tracePt t="140772" x="7197725" y="3860800"/>
          <p14:tracePt t="140789" x="7153275" y="3902075"/>
          <p14:tracePt t="140806" x="7124700" y="3937000"/>
          <p14:tracePt t="140822" x="7102475" y="3962400"/>
          <p14:tracePt t="140823" x="7102475" y="3965575"/>
          <p14:tracePt t="140839" x="7086600" y="3987800"/>
          <p14:tracePt t="140855" x="7080250" y="4019550"/>
          <p14:tracePt t="140872" x="7077075" y="4064000"/>
          <p14:tracePt t="140889" x="7070725" y="4111625"/>
          <p14:tracePt t="140905" x="7061200" y="4162425"/>
          <p14:tracePt t="140922" x="7054850" y="4216400"/>
          <p14:tracePt t="140923" x="7054850" y="4219575"/>
          <p14:tracePt t="140939" x="7048500" y="4260850"/>
          <p14:tracePt t="140955" x="7045325" y="4286250"/>
          <p14:tracePt t="140972" x="7042150" y="4305300"/>
          <p14:tracePt t="140973" x="7042150" y="4308475"/>
          <p14:tracePt t="140989" x="7042150" y="4321175"/>
          <p14:tracePt t="141005" x="7042150" y="4337050"/>
          <p14:tracePt t="141022" x="7042150" y="4352925"/>
          <p14:tracePt t="141039" x="7042150" y="4368800"/>
          <p14:tracePt t="141055" x="7042150" y="4387850"/>
          <p14:tracePt t="141072" x="7042150" y="4410075"/>
          <p14:tracePt t="141089" x="7042150" y="4432300"/>
          <p14:tracePt t="141106" x="7042150" y="4451350"/>
          <p14:tracePt t="141108" x="7042150" y="4454525"/>
          <p14:tracePt t="141122" x="7042150" y="4470400"/>
          <p14:tracePt t="141139" x="7042150" y="4483100"/>
          <p14:tracePt t="141172" x="7042150" y="4489450"/>
          <p14:tracePt t="141189" x="7032625" y="4495800"/>
          <p14:tracePt t="141206" x="7019925" y="4498975"/>
          <p14:tracePt t="141222" x="7007225" y="4498975"/>
          <p14:tracePt t="141239" x="6994525" y="4495800"/>
          <p14:tracePt t="141255" x="6994525" y="4508500"/>
          <p14:tracePt t="141548" x="6994525" y="4505325"/>
          <p14:tracePt t="141549" x="6994525" y="4502150"/>
          <p14:tracePt t="141555" x="6985000" y="4483100"/>
          <p14:tracePt t="141573" x="6953250" y="4413250"/>
          <p14:tracePt t="141589" x="6908800" y="4321175"/>
          <p14:tracePt t="141606" x="6845300" y="4187825"/>
          <p14:tracePt t="141622" x="6791325" y="4051300"/>
          <p14:tracePt t="141623" x="6788150" y="4044950"/>
          <p14:tracePt t="141639" x="6753225" y="3898900"/>
          <p14:tracePt t="141656" x="6711950" y="3711575"/>
          <p14:tracePt t="141672" x="6670675" y="3524250"/>
          <p14:tracePt t="141689" x="6626225" y="3317875"/>
          <p14:tracePt t="141706" x="6610350" y="3197225"/>
          <p14:tracePt t="141722" x="6619875" y="3152775"/>
          <p14:tracePt t="141725" x="6623050" y="3149600"/>
          <p14:tracePt t="141739" x="6629400" y="3146425"/>
          <p14:tracePt t="141775" x="6632575" y="3146425"/>
          <p14:tracePt t="141789" x="6635750" y="3155950"/>
          <p14:tracePt t="141806" x="6645275" y="3181350"/>
          <p14:tracePt t="141822" x="6645275" y="3187700"/>
          <p14:tracePt t="141981" x="6645275" y="3190875"/>
          <p14:tracePt t="141982" x="6648450" y="3190875"/>
          <p14:tracePt t="141989" x="6654800" y="3200400"/>
          <p14:tracePt t="142005" x="6705600" y="3279775"/>
          <p14:tracePt t="142022" x="6816725" y="3403600"/>
          <p14:tracePt t="142023" x="6819900" y="3406775"/>
          <p14:tracePt t="142039" x="6908800" y="3495675"/>
          <p14:tracePt t="142055" x="6956425" y="3556000"/>
          <p14:tracePt t="142072" x="6981825" y="3603625"/>
          <p14:tracePt t="142089" x="6985000" y="3657600"/>
          <p14:tracePt t="142105" x="6985000" y="3670300"/>
          <p14:tracePt t="142165" x="6981825" y="3673475"/>
          <p14:tracePt t="142170" x="6978650" y="3673475"/>
          <p14:tracePt t="142172" x="6978650" y="3676650"/>
          <p14:tracePt t="142189" x="6943725" y="3686175"/>
          <p14:tracePt t="142205" x="6889750" y="3695700"/>
          <p14:tracePt t="142222" x="6813550" y="3708400"/>
          <p14:tracePt t="142223" x="6807200" y="3708400"/>
          <p14:tracePt t="142239" x="6731000" y="3724275"/>
          <p14:tracePt t="142256" x="6664325" y="3743325"/>
          <p14:tracePt t="142258" x="6651625" y="3746500"/>
          <p14:tracePt t="142272" x="6610350" y="3756025"/>
          <p14:tracePt t="142289" x="6581775" y="3765550"/>
          <p14:tracePt t="142389" x="6581775" y="3762375"/>
          <p14:tracePt t="142398" x="6581775" y="3759200"/>
          <p14:tracePt t="142408" x="6581775" y="3756025"/>
          <p14:tracePt t="142491" x="6581775" y="3752850"/>
          <p14:tracePt t="142497" x="6581775" y="3749675"/>
          <p14:tracePt t="142505" x="6578600" y="3746500"/>
          <p14:tracePt t="142522" x="6569075" y="3740150"/>
          <p14:tracePt t="142540" x="6562725" y="3730625"/>
          <p14:tracePt t="142555" x="6559550" y="3727450"/>
          <p14:tracePt t="142572" x="6559550" y="3724275"/>
          <p14:tracePt t="142936" x="6562725" y="3724275"/>
          <p14:tracePt t="142938" x="6565900" y="3724275"/>
          <p14:tracePt t="142942" x="6572250" y="3724275"/>
          <p14:tracePt t="142955" x="6588125" y="3730625"/>
          <p14:tracePt t="142972" x="6600825" y="3730625"/>
          <p14:tracePt t="142975" x="6600825" y="3733800"/>
          <p14:tracePt t="142989" x="6604000" y="3733800"/>
          <p14:tracePt t="143701" x="6604000" y="3736975"/>
          <p14:tracePt t="143704" x="6604000" y="3740150"/>
          <p14:tracePt t="143706" x="6604000" y="3743325"/>
          <p14:tracePt t="143724" x="6610350" y="3810000"/>
          <p14:tracePt t="143739" x="6626225" y="3889375"/>
          <p14:tracePt t="143756" x="6645275" y="3978275"/>
          <p14:tracePt t="143757" x="6645275" y="3984625"/>
          <p14:tracePt t="143772" x="6661150" y="4064000"/>
          <p14:tracePt t="143789" x="6673850" y="4146550"/>
          <p14:tracePt t="143805" x="6677025" y="4216400"/>
          <p14:tracePt t="143823" x="6680200" y="4276725"/>
          <p14:tracePt t="143839" x="6680200" y="4314825"/>
          <p14:tracePt t="143856" x="6670675" y="4346575"/>
          <p14:tracePt t="143872" x="6651625" y="4384675"/>
          <p14:tracePt t="143889" x="6629400" y="4432300"/>
          <p14:tracePt t="143905" x="6610350" y="4502150"/>
          <p14:tracePt t="143922" x="6575425" y="4562475"/>
          <p14:tracePt t="143939" x="6550025" y="4606925"/>
          <p14:tracePt t="143956" x="6534150" y="4635500"/>
          <p14:tracePt t="143973" x="6521450" y="4657725"/>
          <p14:tracePt t="143974" x="6521450" y="4660900"/>
          <p14:tracePt t="143990" x="6521450" y="4670425"/>
          <p14:tracePt t="144005" x="6518275" y="4679950"/>
          <p14:tracePt t="144022" x="6518275" y="4689475"/>
          <p14:tracePt t="144039" x="6515100" y="4705350"/>
          <p14:tracePt t="144041" x="6515100" y="4708525"/>
          <p14:tracePt t="144055" x="6515100" y="4724400"/>
          <p14:tracePt t="144072" x="6515100" y="4746625"/>
          <p14:tracePt t="144089" x="6515100" y="4781550"/>
          <p14:tracePt t="144106" x="6518275" y="4819650"/>
          <p14:tracePt t="144122" x="6524625" y="4848225"/>
          <p14:tracePt t="144139" x="6540500" y="4876800"/>
          <p14:tracePt t="144155" x="6559550" y="4899025"/>
          <p14:tracePt t="144172" x="6581775" y="4911725"/>
          <p14:tracePt t="144189" x="6597650" y="4914900"/>
          <p14:tracePt t="144205" x="6604000" y="4918075"/>
          <p14:tracePt t="144222" x="6607175" y="4918075"/>
          <p14:tracePt t="144257" x="6610350" y="4918075"/>
          <p14:tracePt t="144307" x="6607175" y="4918075"/>
          <p14:tracePt t="144311" x="6604000" y="4918075"/>
          <p14:tracePt t="144322" x="6594475" y="4914900"/>
          <p14:tracePt t="144339" x="6581775" y="4911725"/>
          <p14:tracePt t="144355" x="6569075" y="4908550"/>
          <p14:tracePt t="144372" x="6562725" y="4905375"/>
          <p14:tracePt t="144389" x="6559550" y="4902200"/>
          <p14:tracePt t="144405" x="6556375" y="4899025"/>
          <p14:tracePt t="144481" x="6556375" y="4895850"/>
          <p14:tracePt t="144505" x="6556375" y="4892675"/>
          <p14:tracePt t="144514" x="6556375" y="4889500"/>
          <p14:tracePt t="144529" x="6556375" y="4886325"/>
          <p14:tracePt t="144543" x="6556375" y="4883150"/>
          <p14:tracePt t="144555" x="6556375" y="4879975"/>
          <p14:tracePt t="144572" x="6556375" y="4876800"/>
          <p14:tracePt t="144589" x="6556375" y="4870450"/>
          <p14:tracePt t="144605" x="6556375" y="4864100"/>
          <p14:tracePt t="144622" x="6556375" y="4854575"/>
          <p14:tracePt t="144639" x="6556375" y="4845050"/>
          <p14:tracePt t="144655" x="6562725" y="4832350"/>
          <p14:tracePt t="144672" x="6562725" y="4829175"/>
          <p14:tracePt t="144790" x="6562725" y="4826000"/>
          <p14:tracePt t="144801" x="6559550" y="4826000"/>
          <p14:tracePt t="144809" x="6559550" y="4822825"/>
          <p14:tracePt t="144822" x="6553200" y="4822825"/>
          <p14:tracePt t="144839" x="6550025" y="4822825"/>
          <p14:tracePt t="144855" x="6546850" y="4819650"/>
          <p14:tracePt t="144889" x="6543675" y="4819650"/>
          <p14:tracePt t="144905" x="6543675" y="4826000"/>
          <p14:tracePt t="144922" x="6550025" y="4845050"/>
          <p14:tracePt t="144939" x="6569075" y="4886325"/>
          <p14:tracePt t="144955" x="6600825" y="4927600"/>
          <p14:tracePt t="144972" x="6638925" y="4978400"/>
          <p14:tracePt t="144973" x="6648450" y="4984750"/>
          <p14:tracePt t="144989" x="6692900" y="5016500"/>
          <p14:tracePt t="145005" x="6724650" y="5029200"/>
          <p14:tracePt t="145022" x="6737350" y="5032375"/>
          <p14:tracePt t="145070" x="6737350" y="5029200"/>
          <p14:tracePt t="145077" x="6737350" y="5026025"/>
          <p14:tracePt t="145089" x="6737350" y="5022850"/>
          <p14:tracePt t="145105" x="6731000" y="5016500"/>
          <p14:tracePt t="145108" x="6731000" y="5013325"/>
          <p14:tracePt t="145122" x="6724650" y="5010150"/>
          <p14:tracePt t="145139" x="6721475" y="5010150"/>
          <p14:tracePt t="145155" x="6718300" y="5006975"/>
          <p14:tracePt t="145291" x="6715125" y="5006975"/>
          <p14:tracePt t="147509" x="6715125" y="5003800"/>
          <p14:tracePt t="147513" x="6715125" y="5000625"/>
          <p14:tracePt t="147522" x="6727825" y="4987925"/>
          <p14:tracePt t="147539" x="6762750" y="4949825"/>
          <p14:tracePt t="147555" x="6784975" y="4930775"/>
          <p14:tracePt t="147572" x="6794500" y="4911725"/>
          <p14:tracePt t="147589" x="6794500" y="4908550"/>
          <p14:tracePt t="163475" x="6804025" y="4892675"/>
          <p14:tracePt t="163477" x="6807200" y="4883150"/>
          <p14:tracePt t="163488" x="6873875" y="4756150"/>
          <p14:tracePt t="163505" x="6994525" y="4492625"/>
          <p14:tracePt t="163522" x="7048500" y="4365625"/>
          <p14:tracePt t="163538" x="7054850" y="4349750"/>
          <p14:tracePt t="163761" x="7051675" y="4349750"/>
          <p14:tracePt t="163764" x="7048500" y="4349750"/>
          <p14:tracePt t="163771" x="7026275" y="4343400"/>
          <p14:tracePt t="163788" x="6915150" y="4330700"/>
          <p14:tracePt t="163805" x="6823075" y="4340225"/>
          <p14:tracePt t="163822" x="6750050" y="4403725"/>
          <p14:tracePt t="163838" x="6680200" y="4514850"/>
          <p14:tracePt t="163857" x="6575425" y="4692650"/>
          <p14:tracePt t="163871" x="6505575" y="4851400"/>
          <p14:tracePt t="163888" x="6461125" y="5073650"/>
          <p14:tracePt t="163905" x="6435725" y="5299075"/>
          <p14:tracePt t="163922" x="6429375" y="5441950"/>
          <p14:tracePt t="163938" x="6426200" y="5467350"/>
          <p14:tracePt t="163955" x="6426200" y="5470525"/>
          <p14:tracePt t="164012" x="6426200" y="5467350"/>
          <p14:tracePt t="164017" x="6426200" y="5464175"/>
          <p14:tracePt t="164021" x="6426200" y="5461000"/>
          <p14:tracePt t="164038" x="6448425" y="5432425"/>
          <p14:tracePt t="164055" x="6492875" y="5384800"/>
          <p14:tracePt t="164072" x="6569075" y="5308600"/>
          <p14:tracePt t="164088" x="6664325" y="5178425"/>
          <p14:tracePt t="164088" x="6667500" y="5165725"/>
          <p14:tracePt t="164105" x="6734175" y="4978400"/>
          <p14:tracePt t="164106" x="6737350" y="4968875"/>
          <p14:tracePt t="164121" x="6743700" y="4759325"/>
          <p14:tracePt t="164138" x="6680200" y="4562475"/>
          <p14:tracePt t="164155" x="6556375" y="4464050"/>
          <p14:tracePt t="164171" x="6416675" y="4441825"/>
          <p14:tracePt t="164188" x="6267450" y="4489450"/>
          <p14:tracePt t="164205" x="6156325" y="4629150"/>
          <p14:tracePt t="164221" x="6134100" y="4838700"/>
          <p14:tracePt t="164239" x="6267450" y="5118100"/>
          <p14:tracePt t="164241" x="6302375" y="5162550"/>
          <p14:tracePt t="164255" x="6540500" y="5375275"/>
          <p14:tracePt t="164271" x="6953250" y="5588000"/>
          <p14:tracePt t="164288" x="7369175" y="5664200"/>
          <p14:tracePt t="164289" x="7391400" y="5664200"/>
          <p14:tracePt t="164305" x="7705725" y="5632450"/>
          <p14:tracePt t="164323" x="7947025" y="5492750"/>
          <p14:tracePt t="164338" x="8051800" y="5302250"/>
          <p14:tracePt t="164355" x="8077200" y="5060950"/>
          <p14:tracePt t="164371" x="8026400" y="4841875"/>
          <p14:tracePt t="164388" x="7915275" y="4689475"/>
          <p14:tracePt t="164405" x="7804150" y="4638675"/>
          <p14:tracePt t="164421" x="7715250" y="4635500"/>
          <p14:tracePt t="164438" x="7642225" y="4670425"/>
          <p14:tracePt t="164455" x="7610475" y="4711700"/>
          <p14:tracePt t="164473" x="7597775" y="4759325"/>
          <p14:tracePt t="164488" x="7581900" y="4806950"/>
          <p14:tracePt t="164490" x="7581900" y="4816475"/>
          <p14:tracePt t="164505" x="7569200" y="4845050"/>
          <p14:tracePt t="164521" x="7559675" y="4870450"/>
          <p14:tracePt t="164538" x="7550150" y="4879975"/>
          <p14:tracePt t="164555" x="7550150" y="4883150"/>
          <p14:tracePt t="166380" x="7546975" y="4883150"/>
          <p14:tracePt t="166384" x="7543800" y="4883150"/>
          <p14:tracePt t="166388" x="7537450" y="4883150"/>
          <p14:tracePt t="166405" x="7429500" y="4895850"/>
          <p14:tracePt t="166421" x="7261225" y="4911725"/>
          <p14:tracePt t="166438" x="7150100" y="4930775"/>
          <p14:tracePt t="166455" x="7105650" y="4949825"/>
          <p14:tracePt t="166471" x="7067550" y="4959350"/>
          <p14:tracePt t="166488" x="7051675" y="4959350"/>
          <p14:tracePt t="166505" x="7051675" y="4962525"/>
          <p14:tracePt t="173009" x="7051675" y="4959350"/>
          <p14:tracePt t="173010" x="7054850" y="4959350"/>
          <p14:tracePt t="173021" x="7054850" y="4914900"/>
          <p14:tracePt t="173038" x="7019925" y="4727575"/>
          <p14:tracePt t="173054" x="6870700" y="4391025"/>
          <p14:tracePt t="173072" x="6740525" y="3943350"/>
          <p14:tracePt t="173088" x="6711950" y="3546475"/>
          <p14:tracePt t="173105" x="6699250" y="3260725"/>
          <p14:tracePt t="173107" x="6699250" y="3235325"/>
          <p14:tracePt t="173121" x="6686550" y="3114675"/>
          <p14:tracePt t="173138" x="6677025" y="3082925"/>
          <p14:tracePt t="173199" x="6677025" y="3086100"/>
          <p14:tracePt t="173202" x="6673850" y="3086100"/>
          <p14:tracePt t="173204" x="6673850" y="3092450"/>
          <p14:tracePt t="173221" x="6670675" y="3121025"/>
          <p14:tracePt t="173238" x="6667500" y="3149600"/>
          <p14:tracePt t="173254" x="6667500" y="3159125"/>
          <p14:tracePt t="173324" x="6670675" y="3159125"/>
          <p14:tracePt t="173327" x="6673850" y="3159125"/>
          <p14:tracePt t="173338" x="6689725" y="3165475"/>
          <p14:tracePt t="173354" x="6721475" y="3190875"/>
          <p14:tracePt t="173371" x="6759575" y="3228975"/>
          <p14:tracePt t="173388" x="6797675" y="3270250"/>
          <p14:tracePt t="173405" x="6835775" y="3308350"/>
          <p14:tracePt t="173421" x="6864350" y="3327400"/>
          <p14:tracePt t="173438" x="6873875" y="3336925"/>
          <p14:tracePt t="190512"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897254" y="1325563"/>
            <a:ext cx="10613517" cy="4945696"/>
          </a:xfrm>
        </p:spPr>
        <p:txBody>
          <a:bodyPr anchor="t" anchorCtr="0">
            <a:normAutofit/>
          </a:bodyPr>
          <a:lstStyle/>
          <a:p>
            <a:pPr>
              <a:lnSpc>
                <a:spcPct val="130000"/>
              </a:lnSpc>
            </a:pPr>
            <a:r>
              <a:rPr lang="en-US" altLang="zh-CN" sz="3200" dirty="0"/>
              <a:t>Blue </a:t>
            </a:r>
            <a:r>
              <a:rPr lang="en-US" altLang="zh-CN" sz="3200" dirty="0">
                <a:latin typeface="+mn-ea"/>
                <a:cs typeface="Arial" panose="020B0604020202020204" pitchFamily="34" charset="0"/>
              </a:rPr>
              <a:t>screen matting</a:t>
            </a:r>
          </a:p>
          <a:p>
            <a:pPr>
              <a:lnSpc>
                <a:spcPct val="130000"/>
              </a:lnSpc>
            </a:pPr>
            <a:r>
              <a:rPr lang="en-US" altLang="zh-CN" sz="3200" dirty="0">
                <a:latin typeface="+mn-ea"/>
                <a:cs typeface="Arial" panose="020B0604020202020204" pitchFamily="34" charset="0"/>
              </a:rPr>
              <a:t>Ground-truth matting</a:t>
            </a:r>
          </a:p>
          <a:p>
            <a:pPr>
              <a:lnSpc>
                <a:spcPct val="130000"/>
              </a:lnSpc>
            </a:pPr>
            <a:r>
              <a:rPr lang="en-US" altLang="zh-CN" sz="3200" dirty="0"/>
              <a:t>Bayesian image matting</a:t>
            </a:r>
          </a:p>
          <a:p>
            <a:pPr>
              <a:lnSpc>
                <a:spcPct val="130000"/>
              </a:lnSpc>
            </a:pPr>
            <a:r>
              <a:rPr lang="en-US" altLang="zh-CN" sz="3200" dirty="0"/>
              <a:t>Closed form matting</a:t>
            </a:r>
            <a:endParaRPr lang="en-US" altLang="zh-CN" dirty="0">
              <a:latin typeface="+mn-ea"/>
              <a:cs typeface="Arial" panose="020B0604020202020204" pitchFamily="34" charset="0"/>
            </a:endParaRPr>
          </a:p>
          <a:p>
            <a:pPr>
              <a:lnSpc>
                <a:spcPct val="130000"/>
              </a:lnSpc>
            </a:pPr>
            <a:endParaRPr lang="en-US" altLang="zh-CN" dirty="0">
              <a:latin typeface="+mn-ea"/>
              <a:cs typeface="Arial" panose="020B0604020202020204" pitchFamily="34" charset="0"/>
            </a:endParaRPr>
          </a:p>
          <a:p>
            <a:pPr>
              <a:lnSpc>
                <a:spcPct val="130000"/>
              </a:lnSpc>
            </a:pPr>
            <a:endParaRPr lang="en-US" altLang="zh-CN" dirty="0"/>
          </a:p>
        </p:txBody>
      </p:sp>
      <p:sp>
        <p:nvSpPr>
          <p:cNvPr id="8" name="标题 3"/>
          <p:cNvSpPr txBox="1">
            <a:spLocks/>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altLang="zh-CN" sz="4000" dirty="0">
                <a:solidFill>
                  <a:schemeClr val="accent1">
                    <a:lumMod val="75000"/>
                  </a:schemeClr>
                </a:solidFill>
                <a:latin typeface="Arial" panose="020B0604020202020204" pitchFamily="34" charset="0"/>
                <a:ea typeface="+mn-ea"/>
                <a:cs typeface="Arial" panose="020B0604020202020204" pitchFamily="34" charset="0"/>
              </a:rPr>
              <a:t>Take home message</a:t>
            </a:r>
          </a:p>
        </p:txBody>
      </p:sp>
      <p:sp>
        <p:nvSpPr>
          <p:cNvPr id="2" name="灯片编号占位符 1"/>
          <p:cNvSpPr>
            <a:spLocks noGrp="1"/>
          </p:cNvSpPr>
          <p:nvPr>
            <p:ph type="sldNum" sz="quarter" idx="12"/>
          </p:nvPr>
        </p:nvSpPr>
        <p:spPr/>
        <p:txBody>
          <a:bodyPr/>
          <a:lstStyle/>
          <a:p>
            <a:fld id="{ECEC75C7-0152-4333-8BCF-F71B209A6555}" type="slidenum">
              <a:rPr lang="zh-CN" altLang="en-US" smtClean="0"/>
              <a:pPr/>
              <a:t>17</a:t>
            </a:fld>
            <a:endParaRPr lang="zh-CN" altLang="en-US" dirty="0"/>
          </a:p>
        </p:txBody>
      </p:sp>
    </p:spTree>
    <p:extLst>
      <p:ext uri="{BB962C8B-B14F-4D97-AF65-F5344CB8AC3E}">
        <p14:creationId xmlns:p14="http://schemas.microsoft.com/office/powerpoint/2010/main" val="5618212"/>
      </p:ext>
    </p:extLst>
  </p:cSld>
  <p:clrMapOvr>
    <a:masterClrMapping/>
  </p:clrMapOvr>
  <mc:AlternateContent xmlns:mc="http://schemas.openxmlformats.org/markup-compatibility/2006" xmlns:p14="http://schemas.microsoft.com/office/powerpoint/2010/main">
    <mc:Choice Requires="p14">
      <p:transition spd="slow" p14:dur="2000" advTm="280796"/>
    </mc:Choice>
    <mc:Fallback xmlns="">
      <p:transition spd="slow" advTm="28079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CEC75C7-0152-4333-8BCF-F71B209A6555}" type="slidenum">
              <a:rPr lang="zh-CN" altLang="en-US" smtClean="0"/>
              <a:pPr/>
              <a:t>2</a:t>
            </a:fld>
            <a:endParaRPr lang="zh-CN" altLang="en-US" dirty="0"/>
          </a:p>
        </p:txBody>
      </p:sp>
      <p:sp>
        <p:nvSpPr>
          <p:cNvPr id="5"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Motivation </a:t>
            </a:r>
            <a:endParaRPr lang="zh-CN" altLang="en-US" dirty="0"/>
          </a:p>
        </p:txBody>
      </p:sp>
      <p:sp>
        <p:nvSpPr>
          <p:cNvPr id="2" name="内容占位符 1"/>
          <p:cNvSpPr>
            <a:spLocks noGrp="1"/>
          </p:cNvSpPr>
          <p:nvPr>
            <p:ph idx="1"/>
          </p:nvPr>
        </p:nvSpPr>
        <p:spPr>
          <a:xfrm>
            <a:off x="838200" y="1184988"/>
            <a:ext cx="10515600" cy="4991975"/>
          </a:xfrm>
        </p:spPr>
        <p:txBody>
          <a:bodyPr/>
          <a:lstStyle/>
          <a:p>
            <a:endParaRPr lang="zh-CN" altLang="en-US" dirty="0"/>
          </a:p>
        </p:txBody>
      </p:sp>
      <p:pic>
        <p:nvPicPr>
          <p:cNvPr id="6" name="图片 5"/>
          <p:cNvPicPr>
            <a:picLocks noChangeAspect="1"/>
          </p:cNvPicPr>
          <p:nvPr/>
        </p:nvPicPr>
        <p:blipFill>
          <a:blip r:embed="rId3"/>
          <a:stretch>
            <a:fillRect/>
          </a:stretch>
        </p:blipFill>
        <p:spPr>
          <a:xfrm>
            <a:off x="210623" y="931719"/>
            <a:ext cx="3151140" cy="2711269"/>
          </a:xfrm>
          <a:prstGeom prst="rect">
            <a:avLst/>
          </a:prstGeom>
        </p:spPr>
      </p:pic>
      <p:pic>
        <p:nvPicPr>
          <p:cNvPr id="7" name="图片 6"/>
          <p:cNvPicPr>
            <a:picLocks noChangeAspect="1"/>
          </p:cNvPicPr>
          <p:nvPr/>
        </p:nvPicPr>
        <p:blipFill>
          <a:blip r:embed="rId4"/>
          <a:stretch>
            <a:fillRect/>
          </a:stretch>
        </p:blipFill>
        <p:spPr>
          <a:xfrm>
            <a:off x="6689274" y="931718"/>
            <a:ext cx="3178194" cy="2711269"/>
          </a:xfrm>
          <a:prstGeom prst="rect">
            <a:avLst/>
          </a:prstGeom>
        </p:spPr>
      </p:pic>
      <p:pic>
        <p:nvPicPr>
          <p:cNvPr id="8" name="图片 7"/>
          <p:cNvPicPr>
            <a:picLocks noChangeAspect="1"/>
          </p:cNvPicPr>
          <p:nvPr/>
        </p:nvPicPr>
        <p:blipFill>
          <a:blip r:embed="rId5"/>
          <a:stretch>
            <a:fillRect/>
          </a:stretch>
        </p:blipFill>
        <p:spPr>
          <a:xfrm>
            <a:off x="3435991" y="3820654"/>
            <a:ext cx="3161164" cy="2700000"/>
          </a:xfrm>
          <a:prstGeom prst="rect">
            <a:avLst/>
          </a:prstGeom>
        </p:spPr>
      </p:pic>
      <p:pic>
        <p:nvPicPr>
          <p:cNvPr id="9" name="图片 8"/>
          <p:cNvPicPr>
            <a:picLocks noChangeAspect="1"/>
          </p:cNvPicPr>
          <p:nvPr/>
        </p:nvPicPr>
        <p:blipFill>
          <a:blip r:embed="rId6"/>
          <a:stretch>
            <a:fillRect/>
          </a:stretch>
        </p:blipFill>
        <p:spPr>
          <a:xfrm>
            <a:off x="3465538" y="931719"/>
            <a:ext cx="3162719" cy="2711269"/>
          </a:xfrm>
          <a:prstGeom prst="rect">
            <a:avLst/>
          </a:prstGeom>
        </p:spPr>
      </p:pic>
      <p:pic>
        <p:nvPicPr>
          <p:cNvPr id="10" name="图片 9"/>
          <p:cNvPicPr>
            <a:picLocks noChangeAspect="1"/>
          </p:cNvPicPr>
          <p:nvPr/>
        </p:nvPicPr>
        <p:blipFill>
          <a:blip r:embed="rId7"/>
          <a:stretch>
            <a:fillRect/>
          </a:stretch>
        </p:blipFill>
        <p:spPr>
          <a:xfrm>
            <a:off x="6689274" y="3820654"/>
            <a:ext cx="3146578" cy="2700000"/>
          </a:xfrm>
          <a:prstGeom prst="rect">
            <a:avLst/>
          </a:prstGeom>
        </p:spPr>
      </p:pic>
      <p:pic>
        <p:nvPicPr>
          <p:cNvPr id="11" name="图片 10"/>
          <p:cNvPicPr>
            <a:picLocks noChangeAspect="1"/>
          </p:cNvPicPr>
          <p:nvPr/>
        </p:nvPicPr>
        <p:blipFill rotWithShape="1">
          <a:blip r:embed="rId4"/>
          <a:srcRect l="21169" t="46354" r="50732" b="25142"/>
          <a:stretch/>
        </p:blipFill>
        <p:spPr>
          <a:xfrm>
            <a:off x="9955768" y="1578832"/>
            <a:ext cx="1940767" cy="1679511"/>
          </a:xfrm>
          <a:prstGeom prst="rect">
            <a:avLst/>
          </a:prstGeom>
        </p:spPr>
      </p:pic>
      <p:pic>
        <p:nvPicPr>
          <p:cNvPr id="12" name="图片 11"/>
          <p:cNvPicPr>
            <a:picLocks noChangeAspect="1"/>
          </p:cNvPicPr>
          <p:nvPr/>
        </p:nvPicPr>
        <p:blipFill rotWithShape="1">
          <a:blip r:embed="rId7"/>
          <a:srcRect l="21847" t="49568" r="54530" b="25836"/>
          <a:stretch/>
        </p:blipFill>
        <p:spPr>
          <a:xfrm>
            <a:off x="9955767" y="4306077"/>
            <a:ext cx="2025609" cy="1809765"/>
          </a:xfrm>
          <a:prstGeom prst="rect">
            <a:avLst/>
          </a:prstGeom>
        </p:spPr>
      </p:pic>
    </p:spTree>
    <p:extLst>
      <p:ext uri="{BB962C8B-B14F-4D97-AF65-F5344CB8AC3E}">
        <p14:creationId xmlns:p14="http://schemas.microsoft.com/office/powerpoint/2010/main" val="3283289682"/>
      </p:ext>
    </p:extLst>
  </p:cSld>
  <p:clrMapOvr>
    <a:masterClrMapping/>
  </p:clrMapOvr>
  <mc:AlternateContent xmlns:mc="http://schemas.openxmlformats.org/markup-compatibility/2006" xmlns:p14="http://schemas.microsoft.com/office/powerpoint/2010/main">
    <mc:Choice Requires="p14">
      <p:transition spd="slow" p14:dur="2000" advTm="274567"/>
    </mc:Choice>
    <mc:Fallback xmlns="">
      <p:transition spd="slow" advTm="274567"/>
    </mc:Fallback>
  </mc:AlternateContent>
  <p:extLst>
    <p:ext uri="{3A86A75C-4F4B-4683-9AE1-C65F6400EC91}">
      <p14:laserTraceLst xmlns:p14="http://schemas.microsoft.com/office/powerpoint/2010/main">
        <p14:tracePtLst>
          <p14:tracePt t="48305" x="3871913" y="3770313"/>
          <p14:tracePt t="48765" x="5026025" y="2820988"/>
          <p14:tracePt t="48776" x="5008563" y="2874963"/>
          <p14:tracePt t="48806" x="5008563" y="2892425"/>
          <p14:tracePt t="48823" x="5018088" y="2905125"/>
          <p14:tracePt t="48838" x="5045075" y="2932113"/>
          <p14:tracePt t="48857" x="5057775" y="2936875"/>
          <p14:tracePt t="48874" x="5075238" y="2927350"/>
          <p14:tracePt t="48890" x="5089525" y="2919413"/>
          <p14:tracePt t="48907" x="5106988" y="2905125"/>
          <p14:tracePt t="48927" x="5129213" y="2878138"/>
          <p14:tracePt t="48940" x="5141913" y="2851150"/>
          <p14:tracePt t="48957" x="5146675" y="2838450"/>
          <p14:tracePt t="48974" x="5146675" y="2820988"/>
          <p14:tracePt t="49008" x="5141913" y="2803525"/>
          <p14:tracePt t="49109" x="5141913" y="2767013"/>
          <p14:tracePt t="49123" x="5141913" y="2749550"/>
          <p14:tracePt t="49197" x="5160963" y="2744788"/>
          <p14:tracePt t="49213" x="5178425" y="2744788"/>
          <p14:tracePt t="49243" x="5195888" y="2754313"/>
          <p14:tracePt t="49271" x="5208588" y="2759075"/>
          <p14:tracePt t="49423" x="5222875" y="2767013"/>
          <p14:tracePt t="49498" x="5235575" y="2762250"/>
          <p14:tracePt t="49512" x="5267325" y="2740025"/>
          <p14:tracePt t="49527" x="5280025" y="2727325"/>
          <p14:tracePt t="49540" x="5289550" y="2713038"/>
          <p14:tracePt t="49557" x="5302250" y="2700338"/>
          <p14:tracePt t="49572" x="5311775" y="2687638"/>
          <p14:tracePt t="49586" x="5321300" y="2673350"/>
          <p14:tracePt t="49613" x="5324475" y="2655888"/>
          <p14:tracePt t="50222" x="5338763" y="2722563"/>
          <p14:tracePt t="50253" x="5378450" y="2776538"/>
          <p14:tracePt t="50397" x="5427663" y="2732088"/>
          <p14:tracePt t="50429" x="5489575" y="2700338"/>
          <p14:tracePt t="50635" x="5472113" y="2762250"/>
          <p14:tracePt t="50824" x="5440363" y="2820988"/>
          <p14:tracePt t="50894" x="5395913" y="2874963"/>
          <p14:tracePt t="50941" x="5356225" y="2927350"/>
          <p14:tracePt t="50969" x="5294313" y="2963863"/>
          <p14:tracePt t="50999" x="5230813" y="2994025"/>
          <p14:tracePt t="51014" x="5178425" y="3035300"/>
          <p14:tracePt t="51042" x="5119688" y="3070225"/>
          <p14:tracePt t="51048" x="5067300" y="3109913"/>
          <p14:tracePt t="51075" x="5018088" y="3159125"/>
          <p14:tracePt t="51134" x="4991100" y="3217863"/>
          <p14:tracePt t="51286" x="4870450" y="3146425"/>
          <p14:tracePt t="51312" x="4816475" y="3105150"/>
          <p14:tracePt t="51362" x="4749800" y="3074988"/>
          <p14:tracePt t="51374" x="4687888" y="3043238"/>
          <p14:tracePt t="51391" x="4629150" y="3008313"/>
          <p14:tracePt t="51403" x="4572000" y="2959100"/>
          <p14:tracePt t="51418" x="4514850" y="2919413"/>
          <p14:tracePt t="51450" x="4421188" y="2794000"/>
          <p14:tracePt t="51601" x="4375150" y="2736850"/>
          <p14:tracePt t="51661" x="4322763" y="2695575"/>
          <p14:tracePt t="51739" x="4260850" y="2668588"/>
          <p14:tracePt t="51795" x="4206875" y="2646363"/>
          <p14:tracePt t="51885" x="4170363" y="2584450"/>
          <p14:tracePt t="51932" x="4162425" y="2513013"/>
          <p14:tracePt t="51947" x="4140200" y="2451100"/>
          <p14:tracePt t="51980" x="4090988" y="2392363"/>
          <p14:tracePt t="51994" x="4041775" y="2343150"/>
          <p14:tracePt t="52022" x="4002088" y="2295525"/>
          <p14:tracePt t="52047" x="3943350" y="2268538"/>
          <p14:tracePt t="52067" x="3890963" y="2224088"/>
          <p14:tracePt t="52096" x="3832225" y="2187575"/>
          <p14:tracePt t="52172" x="3814763" y="2251075"/>
          <p14:tracePt t="52202" x="3800475" y="2320925"/>
          <p14:tracePt t="52534" x="3827463" y="2254250"/>
          <p14:tracePt t="52683" x="3814763" y="2241550"/>
          <p14:tracePt t="52711" x="3800475" y="2236788"/>
          <p14:tracePt t="52740" x="3787775" y="2224088"/>
          <p14:tracePt t="52770" x="3775075" y="2187575"/>
          <p14:tracePt t="52906" x="3783013" y="2143125"/>
          <p14:tracePt t="53117" x="3849688" y="2147888"/>
          <p14:tracePt t="53160" x="3921125" y="2138363"/>
          <p14:tracePt t="53178" x="4051300" y="2108200"/>
          <p14:tracePt t="53209" x="4081463" y="2085975"/>
          <p14:tracePt t="53226" x="4113213" y="2063750"/>
          <p14:tracePt t="53233" x="4135438" y="2036763"/>
          <p14:tracePt t="53255" x="4162425" y="2009775"/>
          <p14:tracePt t="53271" x="4197350" y="1965325"/>
          <p14:tracePt t="53288" x="4211638" y="1951038"/>
          <p14:tracePt t="53305" x="4229100" y="1943100"/>
          <p14:tracePt t="53322" x="4260850" y="1925638"/>
          <p14:tracePt t="53340" x="4273550" y="1925638"/>
          <p14:tracePt t="53355" x="4291013" y="1920875"/>
          <p14:tracePt t="53402" x="4308475" y="1925638"/>
          <p14:tracePt t="53430" x="4322763" y="1938338"/>
          <p14:tracePt t="53445" x="4330700" y="1955800"/>
          <p14:tracePt t="53463" x="4340225" y="1992313"/>
          <p14:tracePt t="53477" x="4340225" y="2032000"/>
          <p14:tracePt t="53492" x="4340225" y="2049463"/>
          <p14:tracePt t="53508" x="4340225" y="2066925"/>
          <p14:tracePt t="53520" x="4335463" y="2085975"/>
          <p14:tracePt t="53536" x="4330700" y="2103438"/>
          <p14:tracePt t="53554" x="4330700" y="2143125"/>
          <p14:tracePt t="53567" x="4327525" y="2179638"/>
          <p14:tracePt t="53579" x="4327525" y="2214563"/>
          <p14:tracePt t="53612" x="4327525" y="2228850"/>
          <p14:tracePt t="53625" x="4327525" y="2246313"/>
          <p14:tracePt t="53641" x="4327525" y="2263775"/>
          <p14:tracePt t="53657" x="4330700" y="2298700"/>
          <p14:tracePt t="53673" x="4330700" y="2335213"/>
          <p14:tracePt t="53688" x="4330700" y="2370138"/>
          <p14:tracePt t="53701" x="4330700" y="2389188"/>
          <p14:tracePt t="53716" x="4330700" y="2406650"/>
          <p14:tracePt t="53989" x="4322763" y="2419350"/>
          <p14:tracePt t="54109" x="4273550" y="2379663"/>
          <p14:tracePt t="54576" x="4295775" y="2441575"/>
          <p14:tracePt t="54590" x="4318000" y="2505075"/>
          <p14:tracePt t="54616" x="4398963" y="2616200"/>
          <p14:tracePt t="54632" x="4424363" y="2633663"/>
          <p14:tracePt t="54647" x="4456113" y="2655888"/>
          <p14:tracePt t="54661" x="4483100" y="2673350"/>
          <p14:tracePt t="54677" x="4505325" y="2705100"/>
          <p14:tracePt t="54699" x="4532313" y="2754313"/>
          <p14:tracePt t="54732" x="4559300" y="2781300"/>
          <p14:tracePt t="54768" x="4638675" y="2811463"/>
          <p14:tracePt t="54782" x="4670425" y="2811463"/>
          <p14:tracePt t="54799" x="4687888" y="2806700"/>
          <p14:tracePt t="54832" x="4705350" y="2806700"/>
          <p14:tracePt t="54849" x="4722813" y="2806700"/>
          <p14:tracePt t="54865" x="4737100" y="2811463"/>
          <p14:tracePt t="54885" x="4754563" y="2825750"/>
          <p14:tracePt t="54900" x="4776788" y="2847975"/>
          <p14:tracePt t="54920" x="4791075" y="2865438"/>
          <p14:tracePt t="54962" x="4799013" y="2874963"/>
          <p14:tracePt t="55144" x="4821238" y="2905125"/>
          <p14:tracePt t="55158" x="4843463" y="2941638"/>
          <p14:tracePt t="55175" x="4852988" y="2954338"/>
          <p14:tracePt t="55188" x="4865688" y="2967038"/>
          <p14:tracePt t="55251" x="4879975" y="2932113"/>
          <p14:tracePt t="55262" x="4879975" y="2874963"/>
          <p14:tracePt t="55276" x="4870450" y="2811463"/>
          <p14:tracePt t="55292" x="4860925" y="2759075"/>
          <p14:tracePt t="55337" x="4852988" y="2776538"/>
          <p14:tracePt t="55356" x="4848225" y="2794000"/>
          <p14:tracePt t="55370" x="4838700" y="2806700"/>
          <p14:tracePt t="55385" x="4838700" y="2825750"/>
          <p14:tracePt t="55396" x="4838700" y="2843213"/>
          <p14:tracePt t="55411" x="4838700" y="2860675"/>
          <p14:tracePt t="55428" x="4838700" y="2878138"/>
          <p14:tracePt t="55534" x="4857750" y="2870200"/>
          <p14:tracePt t="55580" x="4887913" y="2919413"/>
          <p14:tracePt t="55594" x="4906963" y="2967038"/>
          <p14:tracePt t="55610" x="4914900" y="2998788"/>
          <p14:tracePt t="55623" x="4924425" y="3035300"/>
          <p14:tracePt t="55638" x="4932363" y="3052763"/>
          <p14:tracePt t="55655" x="4941888" y="3065463"/>
          <p14:tracePt t="55741" x="4951413" y="3052763"/>
          <p14:tracePt t="55772" x="4968875" y="3052763"/>
          <p14:tracePt t="55788" x="4981575" y="3060700"/>
          <p14:tracePt t="55804" x="5008563" y="3087688"/>
          <p14:tracePt t="55817" x="5048250" y="3132138"/>
          <p14:tracePt t="55831" x="5089525" y="3168650"/>
          <p14:tracePt t="55861" x="5106988" y="3168650"/>
          <p14:tracePt t="55879" x="5129213" y="3141663"/>
          <p14:tracePt t="56225" x="5067300" y="3163888"/>
          <p14:tracePt t="56253" x="5003800" y="3248025"/>
          <p14:tracePt t="56342" x="5018088" y="3235325"/>
          <p14:tracePt t="56389" x="5057775" y="3181350"/>
          <p14:tracePt t="56419" x="5146675" y="3070225"/>
          <p14:tracePt t="56493" x="5129213" y="3136900"/>
          <p14:tracePt t="56508" x="5106988" y="3203575"/>
          <p14:tracePt t="56524" x="5089525" y="3267075"/>
          <p14:tracePt t="56633" x="5133975" y="3217863"/>
          <p14:tracePt t="56645" x="5183188" y="3163888"/>
          <p14:tracePt t="57022" x="5173663" y="3230563"/>
          <p14:tracePt t="57158" x="5230813" y="3198813"/>
          <p14:tracePt t="57293" x="5257800" y="3136900"/>
          <p14:tracePt t="57306" x="5272088" y="3060700"/>
          <p14:tracePt t="57319" x="5272088" y="2998788"/>
          <p14:tracePt t="57348" x="5257800" y="2932113"/>
          <p14:tracePt t="57514" x="5311775" y="2971800"/>
          <p14:tracePt t="57543" x="5373688" y="2998788"/>
          <p14:tracePt t="57562" x="5432425" y="3030538"/>
          <p14:tracePt t="57606" x="5494338" y="3060700"/>
          <p14:tracePt t="57623" x="5553075" y="3097213"/>
          <p14:tracePt t="57635" x="5600700" y="3136900"/>
          <p14:tracePt t="57696" x="5664200" y="3159125"/>
          <p14:tracePt t="57711" x="5730875" y="3173413"/>
          <p14:tracePt t="57760" x="5792788" y="3151188"/>
          <p14:tracePt t="57771" x="5851525" y="3114675"/>
          <p14:tracePt t="57786" x="5913438" y="3079750"/>
          <p14:tracePt t="57799" x="5967413" y="3035300"/>
          <p14:tracePt t="57829" x="6011863" y="2986088"/>
          <p14:tracePt t="57843" x="6056313" y="2932113"/>
          <p14:tracePt t="57861" x="6091238" y="2878138"/>
          <p14:tracePt t="57875" x="6118225" y="2806700"/>
          <p14:tracePt t="57903" x="6140450" y="2673350"/>
          <p14:tracePt t="57921" x="6140450" y="2601913"/>
          <p14:tracePt t="57950" x="6122988" y="2459038"/>
          <p14:tracePt t="57963" x="6108700" y="2389188"/>
          <p14:tracePt t="57978" x="6091238" y="2320925"/>
          <p14:tracePt t="57996" x="6034088" y="2201863"/>
          <p14:tracePt t="58028" x="5945188" y="2085975"/>
          <p14:tracePt t="58042" x="5895975" y="2036763"/>
          <p14:tracePt t="58053" x="5846763" y="1997075"/>
          <p14:tracePt t="58073" x="5792788" y="1960563"/>
          <p14:tracePt t="58099" x="5672138" y="1889125"/>
          <p14:tracePt t="58114" x="5614988" y="1854200"/>
          <p14:tracePt t="58129" x="5507038" y="1773238"/>
          <p14:tracePt t="58145" x="5445125" y="1738313"/>
          <p14:tracePt t="58160" x="5338763" y="1649413"/>
          <p14:tracePt t="58175" x="5289550" y="1608138"/>
          <p14:tracePt t="58190" x="5191125" y="1519238"/>
          <p14:tracePt t="58206" x="5146675" y="1470025"/>
          <p14:tracePt t="58218" x="5092700" y="1420813"/>
          <p14:tracePt t="58249" x="5040313" y="1381125"/>
          <p14:tracePt t="58264" x="4991100" y="1323975"/>
          <p14:tracePt t="58311" x="4941888" y="1279525"/>
          <p14:tracePt t="58371" x="4897438" y="1230313"/>
          <p14:tracePt t="58474" x="4826000" y="1270000"/>
          <p14:tracePt t="58495" x="4759325" y="1301750"/>
          <p14:tracePt t="58508" x="4692650" y="1327150"/>
          <p14:tracePt t="58518" x="4625975" y="1403350"/>
          <p14:tracePt t="58534" x="4576763" y="1462088"/>
          <p14:tracePt t="58552" x="4438650" y="1617663"/>
          <p14:tracePt t="61901" x="7839075" y="3124200"/>
          <p14:tracePt t="62067" x="7839075" y="3082925"/>
          <p14:tracePt t="62081" x="7839075" y="3065463"/>
          <p14:tracePt t="62096" x="7829550" y="3025775"/>
          <p14:tracePt t="62107" x="7807325" y="2954338"/>
          <p14:tracePt t="62126" x="7753350" y="2878138"/>
          <p14:tracePt t="62140" x="7696200" y="2816225"/>
          <p14:tracePt t="62171" x="7602538" y="2709863"/>
          <p14:tracePt t="62199" x="7459663" y="2562225"/>
          <p14:tracePt t="62233" x="7334250" y="2508250"/>
          <p14:tracePt t="62305" x="7304088" y="2571750"/>
          <p14:tracePt t="62321" x="7299325" y="2638425"/>
          <p14:tracePt t="62336" x="7316788" y="2705100"/>
          <p14:tracePt t="62351" x="7348538" y="2767013"/>
          <p14:tracePt t="62365" x="7378700" y="2828925"/>
          <p14:tracePt t="62379" x="7405688" y="2887663"/>
          <p14:tracePt t="62393" x="7486650" y="2998788"/>
          <p14:tracePt t="62577" x="7562850" y="3021013"/>
          <p14:tracePt t="62589" x="7575550" y="3030538"/>
          <p14:tracePt t="62618" x="7588250" y="3043238"/>
          <p14:tracePt t="62877" x="7726363" y="3070225"/>
          <p14:tracePt t="62900" x="7745413" y="3079750"/>
          <p14:tracePt t="64754" x="7723188" y="3141663"/>
          <p14:tracePt t="65099" x="7718425" y="2986088"/>
          <p14:tracePt t="65307" x="7775575" y="3016250"/>
          <p14:tracePt t="65429" x="7896225" y="3021013"/>
          <p14:tracePt t="65471" x="7913688" y="2986088"/>
          <p14:tracePt t="65488" x="7940675" y="2954338"/>
          <p14:tracePt t="65504" x="7950200" y="2941638"/>
          <p14:tracePt t="65517" x="7962900" y="2927350"/>
          <p14:tracePt t="65578" x="7999413" y="2914650"/>
          <p14:tracePt t="65594" x="8016875" y="2900363"/>
          <p14:tracePt t="65683" x="8056563" y="2843213"/>
          <p14:tracePt t="65710" x="8088313" y="2781300"/>
          <p14:tracePt t="65727" x="8123238" y="2717800"/>
          <p14:tracePt t="65761" x="8140700" y="2646363"/>
          <p14:tracePt t="65779" x="8162925" y="2579688"/>
          <p14:tracePt t="68732" x="7994650" y="2651125"/>
          <p14:tracePt t="68804" x="7935913" y="2687638"/>
          <p14:tracePt t="68881" x="7878763" y="2727325"/>
          <p14:tracePt t="69090" x="7886700" y="2798763"/>
          <p14:tracePt t="69109" x="7869238" y="2870200"/>
          <p14:tracePt t="69148" x="7839075" y="2927350"/>
          <p14:tracePt t="69183" x="7780338" y="2967038"/>
          <p14:tracePt t="69273" x="7723188" y="2927350"/>
          <p14:tracePt t="69286" x="7669213" y="2887663"/>
          <p14:tracePt t="69347" x="7629525" y="2838450"/>
          <p14:tracePt t="69482" x="7526338" y="2740025"/>
          <p14:tracePt t="73339" x="8369300" y="1662113"/>
          <p14:tracePt t="73357" x="8435975" y="1662113"/>
          <p14:tracePt t="73445" x="8547100" y="1666875"/>
          <p14:tracePt t="73476" x="8551863" y="1684338"/>
          <p14:tracePt t="73503" x="8547100" y="1701800"/>
          <p14:tracePt t="73520" x="8537575" y="1716088"/>
          <p14:tracePt t="73970" x="8532813" y="1733550"/>
          <p14:tracePt t="73986" x="8524875" y="1751013"/>
          <p14:tracePt t="74004" x="8524875" y="1773238"/>
          <p14:tracePt t="74031" x="8520113" y="1809750"/>
          <p14:tracePt t="74044" x="8515350" y="1827213"/>
          <p14:tracePt t="74060" x="8515350" y="1835150"/>
          <p14:tracePt t="74075" x="8510588" y="1849438"/>
          <p14:tracePt t="74096" x="8507413" y="1862138"/>
          <p14:tracePt t="74129" x="8507413" y="1889125"/>
          <p14:tracePt t="74166" x="8502650" y="1903413"/>
          <p14:tracePt t="74199" x="8497888" y="1916113"/>
          <p14:tracePt t="74247" x="8480425" y="1925638"/>
          <p14:tracePt t="74263" x="8485188" y="1920875"/>
          <p14:tracePt t="74279" x="8488363" y="1906588"/>
          <p14:tracePt t="74297" x="8507413" y="1866900"/>
          <p14:tracePt t="74313" x="8510588" y="1839913"/>
          <p14:tracePt t="74329" x="8515350" y="1812925"/>
          <p14:tracePt t="74346" x="8520113" y="1787525"/>
          <p14:tracePt t="74366" x="8524875" y="1768475"/>
          <p14:tracePt t="74379" x="8520113" y="1751013"/>
          <p14:tracePt t="74419" x="8510588" y="1743075"/>
          <p14:tracePt t="74477" x="8493125" y="1743075"/>
          <p14:tracePt t="74583" x="8507413" y="1728788"/>
          <p14:tracePt t="74601" x="8532813" y="1706563"/>
          <p14:tracePt t="74616" x="8551863" y="1697038"/>
          <p14:tracePt t="74644" x="8564563" y="1693863"/>
          <p14:tracePt t="74675" x="8582025" y="1689100"/>
          <p14:tracePt t="74808" x="8586788" y="1706563"/>
          <p14:tracePt t="74824" x="8586788" y="1724025"/>
          <p14:tracePt t="74855" x="8591550" y="1743075"/>
          <p14:tracePt t="74870" x="8591550" y="1760538"/>
          <p14:tracePt t="74886" x="8591550" y="1778000"/>
          <p14:tracePt t="74900" x="8582025" y="1790700"/>
          <p14:tracePt t="74929" x="8574088" y="1804988"/>
          <p14:tracePt t="74945" x="8551863" y="1835150"/>
          <p14:tracePt t="74961" x="8537575" y="1844675"/>
          <p14:tracePt t="75049" x="8542338" y="1831975"/>
          <p14:tracePt t="75080" x="8564563" y="1800225"/>
          <p14:tracePt t="75096" x="8586788" y="1773238"/>
          <p14:tracePt t="75110" x="8596313" y="1765300"/>
          <p14:tracePt t="75140" x="8609013" y="1755775"/>
          <p14:tracePt t="75230" x="8604250" y="1773238"/>
          <p14:tracePt t="75247" x="8586788" y="1804988"/>
          <p14:tracePt t="75264" x="8564563" y="1831975"/>
          <p14:tracePt t="75273" x="8551863" y="1844675"/>
          <p14:tracePt t="75290" x="8537575" y="1858963"/>
          <p14:tracePt t="75368" x="8547100" y="1839913"/>
          <p14:tracePt t="75385" x="8564563" y="1804988"/>
          <p14:tracePt t="75397" x="8574088" y="1790700"/>
          <p14:tracePt t="75410" x="8596313" y="1765300"/>
          <p14:tracePt t="75426" x="8604250" y="1751013"/>
          <p14:tracePt t="75458" x="8613775" y="1738313"/>
          <p14:tracePt t="75531" x="8601075" y="1746250"/>
          <p14:tracePt t="75547" x="8586788" y="1760538"/>
          <p14:tracePt t="75559" x="8574088" y="1765300"/>
          <p14:tracePt t="75620" x="8569325" y="1751013"/>
          <p14:tracePt t="75650" x="8586788" y="1720850"/>
          <p14:tracePt t="75683" x="8601075" y="1706563"/>
          <p14:tracePt t="75787" x="8591550" y="1720850"/>
          <p14:tracePt t="75830" x="8586788" y="1738313"/>
          <p14:tracePt t="75983" x="8569325" y="1768475"/>
          <p14:tracePt t="75997" x="8542338" y="1790700"/>
          <p14:tracePt t="76075" x="8547100" y="1773238"/>
          <p14:tracePt t="76088" x="8555038" y="1755775"/>
          <p14:tracePt t="76103" x="8578850" y="1728788"/>
          <p14:tracePt t="76118" x="8591550" y="1716088"/>
          <p14:tracePt t="76136" x="8601075" y="1701800"/>
          <p14:tracePt t="76224" x="8596313" y="1720850"/>
          <p14:tracePt t="76238" x="8586788" y="1738313"/>
          <p14:tracePt t="76253" x="8569325" y="1746250"/>
          <p14:tracePt t="76402" x="8604250" y="1706563"/>
          <p14:tracePt t="76476" x="8582025" y="1738313"/>
          <p14:tracePt t="76493" x="8564563" y="1768475"/>
          <p14:tracePt t="76626" x="8582025" y="1773238"/>
          <p14:tracePt t="76641" x="8596313" y="1782763"/>
          <p14:tracePt t="76657" x="8604250" y="1800225"/>
          <p14:tracePt t="76672" x="8613775" y="1812925"/>
          <p14:tracePt t="76685" x="8618538" y="1831975"/>
          <p14:tracePt t="76702" x="8609013" y="1862138"/>
          <p14:tracePt t="76716" x="8604250" y="1881188"/>
          <p14:tracePt t="76730" x="8596313" y="1893888"/>
          <p14:tracePt t="76746" x="8574088" y="1925638"/>
          <p14:tracePt t="76839" x="8586788" y="1911350"/>
          <p14:tracePt t="76853" x="8613775" y="1876425"/>
          <p14:tracePt t="76870" x="8636000" y="1849438"/>
          <p14:tracePt t="76885" x="8648700" y="1835150"/>
          <p14:tracePt t="76895" x="8662988" y="1822450"/>
          <p14:tracePt t="76959" x="8653463" y="1858963"/>
          <p14:tracePt t="76971" x="8645525" y="1871663"/>
          <p14:tracePt t="76987" x="8631238" y="1884363"/>
          <p14:tracePt t="77001" x="8623300" y="1898650"/>
          <p14:tracePt t="77063" x="8609013" y="1884363"/>
          <p14:tracePt t="77076" x="8604250" y="1866900"/>
          <p14:tracePt t="77122" x="8618538" y="1835150"/>
          <p14:tracePt t="77135" x="8626475" y="1817688"/>
          <p14:tracePt t="77182" x="8636000" y="1804988"/>
          <p14:tracePt t="77364" x="8645525" y="1795463"/>
          <p14:tracePt t="77379" x="8658225" y="1782763"/>
          <p14:tracePt t="77392" x="8667750" y="1773238"/>
          <p14:tracePt t="77587" x="8685213" y="1768475"/>
          <p14:tracePt t="77635" x="8702675" y="1765300"/>
          <p14:tracePt t="77844" x="8716963" y="1755775"/>
          <p14:tracePt t="77859" x="8729663" y="1746250"/>
          <p14:tracePt t="77962" x="8734425" y="1787525"/>
          <p14:tracePt t="77978" x="8707438" y="1835150"/>
          <p14:tracePt t="77992" x="8685213" y="1862138"/>
          <p14:tracePt t="78008" x="8658225" y="1884363"/>
          <p14:tracePt t="78037" x="8645525" y="1893888"/>
          <p14:tracePt t="78098" x="8653463" y="1839913"/>
          <p14:tracePt t="78113" x="8685213" y="1787525"/>
          <p14:tracePt t="78127" x="8720138" y="1746250"/>
          <p14:tracePt t="78145" x="8734425" y="1733550"/>
          <p14:tracePt t="78159" x="8764588" y="1711325"/>
          <p14:tracePt t="78263" x="8747125" y="1720850"/>
          <p14:tracePt t="78278" x="8716963" y="1738313"/>
          <p14:tracePt t="78293" x="8693150" y="1765300"/>
          <p14:tracePt t="78324" x="8680450" y="1773238"/>
          <p14:tracePt t="78383" x="8707438" y="1751013"/>
          <p14:tracePt t="78397" x="8734425" y="1728788"/>
          <p14:tracePt t="78416" x="8747125" y="1716088"/>
          <p14:tracePt t="78428" x="8761413" y="1701800"/>
          <p14:tracePt t="78686" x="8761413" y="1639888"/>
          <p14:tracePt t="78866" x="8697913" y="1635125"/>
          <p14:tracePt t="79057" x="8626475" y="1652588"/>
          <p14:tracePt t="79105" x="8559800" y="1684338"/>
          <p14:tracePt t="79135" x="8515350" y="1733550"/>
          <p14:tracePt t="79163" x="8485188" y="1790700"/>
          <p14:tracePt t="79226" x="8466138" y="1858963"/>
          <p14:tracePt t="79269" x="8537575" y="1978025"/>
          <p14:tracePt t="80112" x="8742363" y="2224088"/>
          <p14:tracePt t="81117" x="8631238" y="1782763"/>
          <p14:tracePt t="81131" x="8648700" y="1817688"/>
          <p14:tracePt t="81145" x="8658225" y="1827213"/>
          <p14:tracePt t="81160" x="8670925" y="1839913"/>
          <p14:tracePt t="81178" x="8680450" y="1849438"/>
          <p14:tracePt t="81204" x="8697913" y="1876425"/>
          <p14:tracePt t="81718" x="8670925" y="1809750"/>
          <p14:tracePt t="81731" x="8653463" y="1743075"/>
          <p14:tracePt t="81764" x="8640763" y="1671638"/>
          <p14:tracePt t="81775" x="8626475" y="1604963"/>
          <p14:tracePt t="88082" x="2646363" y="4532313"/>
          <p14:tracePt t="88248" x="2655888" y="4540250"/>
          <p14:tracePt t="88263" x="2665413" y="4549775"/>
          <p14:tracePt t="88275" x="2673350" y="4554538"/>
          <p14:tracePt t="88293" x="2682875" y="4554538"/>
          <p14:tracePt t="88306" x="2695575" y="4554538"/>
          <p14:tracePt t="88324" x="2705100" y="4559300"/>
          <p14:tracePt t="88335" x="2713038" y="4559300"/>
          <p14:tracePt t="88360" x="2749550" y="4559300"/>
          <p14:tracePt t="89652"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CEC75C7-0152-4333-8BCF-F71B209A6555}" type="slidenum">
              <a:rPr lang="zh-CN" altLang="en-US" smtClean="0"/>
              <a:pPr/>
              <a:t>3</a:t>
            </a:fld>
            <a:endParaRPr lang="zh-CN" altLang="en-US" dirty="0"/>
          </a:p>
        </p:txBody>
      </p:sp>
      <p:sp>
        <p:nvSpPr>
          <p:cNvPr id="5"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Motivation </a:t>
            </a:r>
            <a:endParaRPr lang="zh-CN" altLang="en-US" dirty="0"/>
          </a:p>
        </p:txBody>
      </p:sp>
      <p:sp>
        <p:nvSpPr>
          <p:cNvPr id="2" name="内容占位符 1"/>
          <p:cNvSpPr>
            <a:spLocks noGrp="1"/>
          </p:cNvSpPr>
          <p:nvPr>
            <p:ph idx="1"/>
          </p:nvPr>
        </p:nvSpPr>
        <p:spPr>
          <a:xfrm>
            <a:off x="838200" y="1184988"/>
            <a:ext cx="10515600" cy="4991975"/>
          </a:xfrm>
        </p:spPr>
        <p:txBody>
          <a:bodyPr/>
          <a:lstStyle/>
          <a:p>
            <a:endParaRPr lang="zh-CN" altLang="en-US" dirty="0"/>
          </a:p>
        </p:txBody>
      </p:sp>
      <p:pic>
        <p:nvPicPr>
          <p:cNvPr id="13" name="内容占位符 4"/>
          <p:cNvPicPr>
            <a:picLocks noChangeAspect="1"/>
          </p:cNvPicPr>
          <p:nvPr/>
        </p:nvPicPr>
        <p:blipFill rotWithShape="1">
          <a:blip r:embed="rId3">
            <a:extLst>
              <a:ext uri="{28A0092B-C50C-407E-A947-70E740481C1C}">
                <a14:useLocalDpi xmlns:a14="http://schemas.microsoft.com/office/drawing/2010/main" val="0"/>
              </a:ext>
            </a:extLst>
          </a:blip>
          <a:srcRect l="19965" t="27145" r="19569" b="12939"/>
          <a:stretch/>
        </p:blipFill>
        <p:spPr>
          <a:xfrm>
            <a:off x="5827063" y="2097412"/>
            <a:ext cx="5934270" cy="3307702"/>
          </a:xfrm>
          <a:prstGeom prst="rect">
            <a:avLst/>
          </a:prstGeom>
        </p:spPr>
      </p:pic>
      <p:grpSp>
        <p:nvGrpSpPr>
          <p:cNvPr id="15" name="组合 14"/>
          <p:cNvGrpSpPr/>
          <p:nvPr/>
        </p:nvGrpSpPr>
        <p:grpSpPr>
          <a:xfrm>
            <a:off x="262716" y="1325563"/>
            <a:ext cx="5424292" cy="5299172"/>
            <a:chOff x="262716" y="1051263"/>
            <a:chExt cx="4617193" cy="4410630"/>
          </a:xfrm>
        </p:grpSpPr>
        <p:pic>
          <p:nvPicPr>
            <p:cNvPr id="3" name="图片 2"/>
            <p:cNvPicPr>
              <a:picLocks noChangeAspect="1"/>
            </p:cNvPicPr>
            <p:nvPr/>
          </p:nvPicPr>
          <p:blipFill rotWithShape="1">
            <a:blip r:embed="rId4"/>
            <a:srcRect r="67954"/>
            <a:stretch/>
          </p:blipFill>
          <p:spPr>
            <a:xfrm>
              <a:off x="262716" y="1051263"/>
              <a:ext cx="2191236" cy="4410630"/>
            </a:xfrm>
            <a:prstGeom prst="rect">
              <a:avLst/>
            </a:prstGeom>
          </p:spPr>
        </p:pic>
        <p:pic>
          <p:nvPicPr>
            <p:cNvPr id="14" name="图片 13"/>
            <p:cNvPicPr>
              <a:picLocks noChangeAspect="1"/>
            </p:cNvPicPr>
            <p:nvPr/>
          </p:nvPicPr>
          <p:blipFill rotWithShape="1">
            <a:blip r:embed="rId4"/>
            <a:srcRect l="63671" r="167"/>
            <a:stretch/>
          </p:blipFill>
          <p:spPr>
            <a:xfrm>
              <a:off x="2407296" y="1051263"/>
              <a:ext cx="2472613" cy="4410630"/>
            </a:xfrm>
            <a:prstGeom prst="rect">
              <a:avLst/>
            </a:prstGeom>
          </p:spPr>
        </p:pic>
      </p:gr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墨迹 5">
                <a:extLst>
                  <a:ext uri="{FF2B5EF4-FFF2-40B4-BE49-F238E27FC236}">
                    <a16:creationId xmlns:a16="http://schemas.microsoft.com/office/drawing/2014/main" id="{89524199-6B44-4FB6-92B6-EBAB742D0640}"/>
                  </a:ext>
                </a:extLst>
              </p14:cNvPr>
              <p14:cNvContentPartPr/>
              <p14:nvPr>
                <p:extLst>
                  <p:ext uri="{42D2F446-02D8-4167-A562-619A0277C38B}">
                    <p15:isNarration xmlns:p15="http://schemas.microsoft.com/office/powerpoint/2012/main" val="1"/>
                  </p:ext>
                </p:extLst>
              </p14:nvPr>
            </p14:nvContentPartPr>
            <p14:xfrm>
              <a:off x="3297960" y="940680"/>
              <a:ext cx="735480" cy="887040"/>
            </p14:xfrm>
          </p:contentPart>
        </mc:Choice>
        <mc:Fallback xmlns="">
          <p:pic>
            <p:nvPicPr>
              <p:cNvPr id="6" name="墨迹 5">
                <a:extLst>
                  <a:ext uri="{FF2B5EF4-FFF2-40B4-BE49-F238E27FC236}">
                    <a16:creationId xmlns:a16="http://schemas.microsoft.com/office/drawing/2014/main" id="{89524199-6B44-4FB6-92B6-EBAB742D0640}"/>
                  </a:ext>
                </a:extLst>
              </p:cNvPr>
              <p:cNvPicPr>
                <a:picLocks noGrp="1" noRot="1" noChangeAspect="1" noMove="1" noResize="1" noEditPoints="1" noAdjustHandles="1" noChangeArrowheads="1" noChangeShapeType="1"/>
              </p:cNvPicPr>
              <p:nvPr/>
            </p:nvPicPr>
            <p:blipFill>
              <a:blip r:embed="rId7"/>
              <a:stretch>
                <a:fillRect/>
              </a:stretch>
            </p:blipFill>
            <p:spPr>
              <a:xfrm>
                <a:off x="3288600" y="931320"/>
                <a:ext cx="754200" cy="905760"/>
              </a:xfrm>
              <a:prstGeom prst="rect">
                <a:avLst/>
              </a:prstGeom>
            </p:spPr>
          </p:pic>
        </mc:Fallback>
      </mc:AlternateContent>
    </p:spTree>
    <p:extLst>
      <p:ext uri="{BB962C8B-B14F-4D97-AF65-F5344CB8AC3E}">
        <p14:creationId xmlns:p14="http://schemas.microsoft.com/office/powerpoint/2010/main" val="670630495"/>
      </p:ext>
    </p:extLst>
  </p:cSld>
  <p:clrMapOvr>
    <a:masterClrMapping/>
  </p:clrMapOvr>
  <mc:AlternateContent xmlns:mc="http://schemas.openxmlformats.org/markup-compatibility/2006" xmlns:p14="http://schemas.microsoft.com/office/powerpoint/2010/main">
    <mc:Choice Requires="p14">
      <p:transition spd="slow" p14:dur="2000" advTm="110195"/>
    </mc:Choice>
    <mc:Fallback xmlns="">
      <p:transition spd="slow" advTm="110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30923"/>
                <a:ext cx="10372531" cy="4946040"/>
              </a:xfrm>
            </p:spPr>
            <p:txBody>
              <a:bodyPr>
                <a:normAutofit fontScale="92500" lnSpcReduction="20000"/>
              </a:bodyPr>
              <a:lstStyle/>
              <a:p>
                <a:pPr algn="just">
                  <a:lnSpc>
                    <a:spcPct val="150000"/>
                  </a:lnSpc>
                  <a:buFont typeface="Wingdings" panose="05000000000000000000" pitchFamily="2" charset="2"/>
                  <a:buChar char="Ø"/>
                </a:pPr>
                <a:r>
                  <a:rPr lang="en-US" altLang="zh-CN" dirty="0"/>
                  <a:t> Basic function of image matting</a:t>
                </a:r>
                <a:endParaRPr lang="en-US" altLang="zh-CN" b="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zh-CN" altLang="en-US" i="1">
                              <a:latin typeface="Cambria Math" panose="02040503050406030204" pitchFamily="18" charset="0"/>
                            </a:rPr>
                            <m:t>𝛼</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d>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oMath>
                  </m:oMathPara>
                </a14:m>
                <a:endParaRPr lang="en-US" altLang="zh-CN" b="0" dirty="0"/>
              </a:p>
              <a:p>
                <a:pPr marL="457200" lvl="1" indent="0" algn="just">
                  <a:lnSpc>
                    <a:spcPct val="150000"/>
                  </a:lnSpc>
                  <a:buNone/>
                </a:pPr>
                <a14:m>
                  <m:oMath xmlns:m="http://schemas.openxmlformats.org/officeDocument/2006/math">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rPr>
                      <m:t>, </m:t>
                    </m:r>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en-US" altLang="zh-CN" dirty="0"/>
                  <a:t>, </a:t>
                </a:r>
                <a14:m>
                  <m:oMath xmlns:m="http://schemas.openxmlformats.org/officeDocument/2006/math">
                    <m:r>
                      <a:rPr lang="en-US" altLang="zh-CN" i="1">
                        <a:latin typeface="Cambria Math" panose="02040503050406030204" pitchFamily="18" charset="0"/>
                      </a:rPr>
                      <m:t>𝐵</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en-US" altLang="zh-CN" dirty="0"/>
                  <a:t>: Full RGB image;</a:t>
                </a:r>
                <a:endParaRPr lang="en-US" altLang="zh-CN" i="1" dirty="0">
                  <a:latin typeface="Cambria Math" panose="02040503050406030204" pitchFamily="18" charset="0"/>
                </a:endParaRPr>
              </a:p>
              <a:p>
                <a:pPr marL="457200" lvl="1" indent="0" algn="just">
                  <a:lnSpc>
                    <a:spcPct val="150000"/>
                  </a:lnSpc>
                  <a:buNone/>
                </a:pPr>
                <a14:m>
                  <m:oMath xmlns:m="http://schemas.openxmlformats.org/officeDocument/2006/math">
                    <m:r>
                      <a:rPr lang="zh-CN" altLang="en-US" i="1">
                        <a:latin typeface="Cambria Math" panose="02040503050406030204" pitchFamily="18" charset="0"/>
                      </a:rPr>
                      <m:t>𝛼</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en-US" altLang="zh-CN" dirty="0"/>
                  <a:t>: gray level image</a:t>
                </a:r>
              </a:p>
              <a:p>
                <a:pPr marL="230400" lvl="1" algn="just">
                  <a:lnSpc>
                    <a:spcPct val="150000"/>
                  </a:lnSpc>
                  <a:buFont typeface="Wingdings" panose="05000000000000000000" pitchFamily="2" charset="2"/>
                  <a:buChar char="Ø"/>
                </a:pPr>
                <a:r>
                  <a:rPr lang="en-US" altLang="zh-CN" sz="2800" dirty="0"/>
                  <a:t> What is the function of </a:t>
                </a:r>
                <a14:m>
                  <m:oMath xmlns:m="http://schemas.openxmlformats.org/officeDocument/2006/math">
                    <m:r>
                      <a:rPr lang="zh-CN" altLang="en-US" sz="2800" i="1" smtClean="0">
                        <a:latin typeface="Cambria Math" panose="02040503050406030204" pitchFamily="18" charset="0"/>
                      </a:rPr>
                      <m:t>𝛼</m:t>
                    </m:r>
                  </m:oMath>
                </a14:m>
                <a:r>
                  <a:rPr lang="en-US" altLang="zh-CN" sz="2800" dirty="0"/>
                  <a:t>’s?</a:t>
                </a:r>
              </a:p>
              <a:p>
                <a:pPr marL="459000" lvl="2" indent="0" algn="just">
                  <a:lnSpc>
                    <a:spcPct val="150000"/>
                  </a:lnSpc>
                  <a:buNone/>
                </a:pPr>
                <a:r>
                  <a:rPr lang="en-US" altLang="zh-CN" sz="2400" dirty="0"/>
                  <a:t>Finite pixel size</a:t>
                </a:r>
              </a:p>
              <a:p>
                <a:pPr marL="459000" lvl="2" indent="0" algn="just">
                  <a:lnSpc>
                    <a:spcPct val="150000"/>
                  </a:lnSpc>
                  <a:buNone/>
                </a:pPr>
                <a:r>
                  <a:rPr lang="en-US" altLang="zh-CN" sz="2400" dirty="0"/>
                  <a:t>Finite shutter spread</a:t>
                </a:r>
              </a:p>
              <a:p>
                <a:pPr marL="459000" lvl="2" indent="0" algn="just">
                  <a:lnSpc>
                    <a:spcPct val="150000"/>
                  </a:lnSpc>
                  <a:buNone/>
                </a:pPr>
                <a:r>
                  <a:rPr lang="en-US" altLang="zh-CN" sz="2400" dirty="0"/>
                  <a:t>Motion blur</a:t>
                </a:r>
              </a:p>
              <a:p>
                <a:pPr marL="459000" lvl="2" indent="0" algn="just">
                  <a:lnSpc>
                    <a:spcPct val="150000"/>
                  </a:lnSpc>
                  <a:buNone/>
                </a:pPr>
                <a:r>
                  <a:rPr lang="en-US" altLang="zh-CN" sz="2400" dirty="0"/>
                  <a:t>Wispiness/ fuzziness/ Translucency</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30923"/>
                <a:ext cx="10372531" cy="4946040"/>
              </a:xfrm>
              <a:blipFill>
                <a:blip r:embed="rId4"/>
                <a:stretch>
                  <a:fillRect l="-94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CEC75C7-0152-4333-8BCF-F71B209A6555}" type="slidenum">
              <a:rPr lang="zh-CN" altLang="en-US" smtClean="0"/>
              <a:pPr/>
              <a:t>4</a:t>
            </a:fld>
            <a:endParaRPr lang="zh-CN" altLang="en-US" dirty="0"/>
          </a:p>
        </p:txBody>
      </p:sp>
      <p:sp>
        <p:nvSpPr>
          <p:cNvPr id="5" name="标题 1"/>
          <p:cNvSpPr txBox="1">
            <a:spLocks/>
          </p:cNvSpPr>
          <p:nvPr/>
        </p:nvSpPr>
        <p:spPr>
          <a:xfrm>
            <a:off x="838200" y="-318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Introduction</a:t>
            </a:r>
            <a:endParaRPr lang="zh-CN" altLang="en-US" b="1" dirty="0">
              <a:solidFill>
                <a:srgbClr val="2E75B6"/>
              </a:solidFill>
            </a:endParaRPr>
          </a:p>
        </p:txBody>
      </p:sp>
    </p:spTree>
    <p:extLst>
      <p:ext uri="{BB962C8B-B14F-4D97-AF65-F5344CB8AC3E}">
        <p14:creationId xmlns:p14="http://schemas.microsoft.com/office/powerpoint/2010/main" val="4190106732"/>
      </p:ext>
    </p:extLst>
  </p:cSld>
  <p:clrMapOvr>
    <a:masterClrMapping/>
  </p:clrMapOvr>
  <mc:AlternateContent xmlns:mc="http://schemas.openxmlformats.org/markup-compatibility/2006" xmlns:p14="http://schemas.microsoft.com/office/powerpoint/2010/main">
    <mc:Choice Requires="p14">
      <p:transition spd="slow" p14:dur="2000" advTm="182781"/>
    </mc:Choice>
    <mc:Fallback xmlns="">
      <p:transition spd="slow" advTm="18278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14438"/>
                <a:ext cx="10515600" cy="4962525"/>
              </a:xfrm>
            </p:spPr>
            <p:txBody>
              <a:bodyPr>
                <a:normAutofit/>
              </a:bodyPr>
              <a:lstStyle/>
              <a:p>
                <a:pPr marL="0" indent="0">
                  <a:lnSpc>
                    <a:spcPct val="17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r>
                        <a:rPr lang="zh-CN" altLang="en-US" i="1">
                          <a:latin typeface="Cambria Math" panose="02040503050406030204" pitchFamily="18" charset="0"/>
                        </a:rPr>
                        <m:t>𝛼</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r>
                            <a:rPr lang="zh-CN" altLang="en-US" i="1">
                              <a:latin typeface="Cambria Math" panose="02040503050406030204" pitchFamily="18" charset="0"/>
                            </a:rPr>
                            <m:t>𝛼</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d>
                      <m:r>
                        <a:rPr lang="en-US" altLang="zh-CN" i="1">
                          <a:latin typeface="Cambria Math" panose="02040503050406030204" pitchFamily="18" charset="0"/>
                        </a:rPr>
                        <m:t>𝐵</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m:oMathPara>
                </a14:m>
                <a:endParaRPr lang="en-US" altLang="zh-CN" dirty="0">
                  <a:solidFill>
                    <a:srgbClr val="C00000"/>
                  </a:solidFill>
                </a:endParaRPr>
              </a:p>
              <a:p>
                <a:pPr marL="0" indent="0">
                  <a:lnSpc>
                    <a:spcPct val="170000"/>
                  </a:lnSpc>
                  <a:buNone/>
                </a:pPr>
                <a:endParaRPr lang="en-US" altLang="zh-CN" dirty="0">
                  <a:solidFill>
                    <a:srgbClr val="C00000"/>
                  </a:solidFill>
                </a:endParaRPr>
              </a:p>
              <a:p>
                <a:pPr marL="0" indent="0">
                  <a:lnSpc>
                    <a:spcPct val="170000"/>
                  </a:lnSpc>
                  <a:buNone/>
                </a:pPr>
                <a:endParaRPr lang="en-US" altLang="zh-CN" dirty="0">
                  <a:solidFill>
                    <a:srgbClr val="C00000"/>
                  </a:solidFill>
                </a:endParaRPr>
              </a:p>
              <a:p>
                <a:pPr>
                  <a:lnSpc>
                    <a:spcPct val="170000"/>
                  </a:lnSpc>
                </a:pPr>
                <a:r>
                  <a:rPr lang="en-US" altLang="zh-CN" dirty="0"/>
                  <a:t>3 equations in 7 unknowns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14438"/>
                <a:ext cx="10515600" cy="4962525"/>
              </a:xfrm>
              <a:blipFill>
                <a:blip r:embed="rId5"/>
                <a:stretch>
                  <a:fillRect l="-104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CEC75C7-0152-4333-8BCF-F71B209A6555}" type="slidenum">
              <a:rPr lang="zh-CN" altLang="en-US" smtClean="0"/>
              <a:pPr/>
              <a:t>5</a:t>
            </a:fld>
            <a:endParaRPr lang="zh-CN" altLang="en-US" dirty="0"/>
          </a:p>
        </p:txBody>
      </p:sp>
      <p:sp>
        <p:nvSpPr>
          <p:cNvPr id="5"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Why is matting hard?</a:t>
            </a:r>
            <a:endParaRPr lang="zh-CN" altLang="en-US" dirty="0"/>
          </a:p>
        </p:txBody>
      </p:sp>
    </p:spTree>
    <p:custDataLst>
      <p:tags r:id="rId1"/>
    </p:custDataLst>
    <p:extLst>
      <p:ext uri="{BB962C8B-B14F-4D97-AF65-F5344CB8AC3E}">
        <p14:creationId xmlns:p14="http://schemas.microsoft.com/office/powerpoint/2010/main" val="3137694073"/>
      </p:ext>
    </p:extLst>
  </p:cSld>
  <p:clrMapOvr>
    <a:masterClrMapping/>
  </p:clrMapOvr>
  <mc:AlternateContent xmlns:mc="http://schemas.openxmlformats.org/markup-compatibility/2006" xmlns:p14="http://schemas.microsoft.com/office/powerpoint/2010/main">
    <mc:Choice Requires="p14">
      <p:transition spd="slow" p14:dur="2000" advTm="130813"/>
    </mc:Choice>
    <mc:Fallback xmlns="">
      <p:transition spd="slow" advTm="1308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003042"/>
                <a:ext cx="10515600" cy="5173922"/>
              </a:xfrm>
            </p:spPr>
            <p:txBody>
              <a:bodyPr>
                <a:normAutofit/>
              </a:bodyPr>
              <a:lstStyle/>
              <a:p>
                <a:pPr marL="0" indent="0" algn="just">
                  <a:lnSpc>
                    <a:spcPct val="130000"/>
                  </a:lnSpc>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m:t>
                      </m:r>
                    </m:oMath>
                  </m:oMathPara>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003042"/>
                <a:ext cx="10515600" cy="5173922"/>
              </a:xfrm>
              <a:blipFill>
                <a:blip r:embed="rId4"/>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CEC75C7-0152-4333-8BCF-F71B209A6555}" type="slidenum">
              <a:rPr lang="zh-CN" altLang="en-US" smtClean="0"/>
              <a:pPr/>
              <a:t>6</a:t>
            </a:fld>
            <a:endParaRPr lang="zh-CN" altLang="en-US" dirty="0"/>
          </a:p>
        </p:txBody>
      </p:sp>
      <p:sp>
        <p:nvSpPr>
          <p:cNvPr id="5"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Vlahos blue-screen matting</a:t>
            </a:r>
            <a:endParaRPr lang="zh-CN" altLang="en-US" dirty="0"/>
          </a:p>
        </p:txBody>
      </p:sp>
      <p:pic>
        <p:nvPicPr>
          <p:cNvPr id="7" name="图片 6"/>
          <p:cNvPicPr>
            <a:picLocks noChangeAspect="1"/>
          </p:cNvPicPr>
          <p:nvPr/>
        </p:nvPicPr>
        <p:blipFill rotWithShape="1">
          <a:blip r:embed="rId5"/>
          <a:srcRect l="32683" t="10403" r="32771" b="40407"/>
          <a:stretch/>
        </p:blipFill>
        <p:spPr>
          <a:xfrm>
            <a:off x="1568172" y="4069410"/>
            <a:ext cx="3605055" cy="2520000"/>
          </a:xfrm>
          <a:prstGeom prst="rect">
            <a:avLst/>
          </a:prstGeom>
        </p:spPr>
      </p:pic>
      <p:pic>
        <p:nvPicPr>
          <p:cNvPr id="8" name="图片 7"/>
          <p:cNvPicPr>
            <a:picLocks noChangeAspect="1"/>
          </p:cNvPicPr>
          <p:nvPr/>
        </p:nvPicPr>
        <p:blipFill rotWithShape="1">
          <a:blip r:embed="rId6"/>
          <a:srcRect l="33098" t="13089" r="32884" b="40331"/>
          <a:stretch/>
        </p:blipFill>
        <p:spPr>
          <a:xfrm>
            <a:off x="1573227" y="1649476"/>
            <a:ext cx="3600000" cy="2419934"/>
          </a:xfrm>
          <a:prstGeom prst="rect">
            <a:avLst/>
          </a:prstGeom>
        </p:spPr>
      </p:pic>
      <p:pic>
        <p:nvPicPr>
          <p:cNvPr id="9" name="图片 8"/>
          <p:cNvPicPr>
            <a:picLocks noChangeAspect="1"/>
          </p:cNvPicPr>
          <p:nvPr/>
        </p:nvPicPr>
        <p:blipFill rotWithShape="1">
          <a:blip r:embed="rId7"/>
          <a:srcRect l="32683" t="10633" r="32809" b="40254"/>
          <a:stretch/>
        </p:blipFill>
        <p:spPr>
          <a:xfrm>
            <a:off x="7110106" y="4069410"/>
            <a:ext cx="3606751" cy="2520000"/>
          </a:xfrm>
          <a:prstGeom prst="rect">
            <a:avLst/>
          </a:prstGeom>
        </p:spPr>
      </p:pic>
      <p:pic>
        <p:nvPicPr>
          <p:cNvPr id="10" name="图片 9"/>
          <p:cNvPicPr>
            <a:picLocks noChangeAspect="1"/>
          </p:cNvPicPr>
          <p:nvPr/>
        </p:nvPicPr>
        <p:blipFill rotWithShape="1">
          <a:blip r:embed="rId8"/>
          <a:srcRect l="32533" t="9789" r="32884" b="40331"/>
          <a:stretch/>
        </p:blipFill>
        <p:spPr>
          <a:xfrm>
            <a:off x="7110106" y="1475489"/>
            <a:ext cx="3559015" cy="25200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1" name="墨迹 10">
                <a:extLst>
                  <a:ext uri="{FF2B5EF4-FFF2-40B4-BE49-F238E27FC236}">
                    <a16:creationId xmlns:a16="http://schemas.microsoft.com/office/drawing/2014/main" id="{4868A740-0B46-4F98-B6E2-83D5632F2C5A}"/>
                  </a:ext>
                </a:extLst>
              </p14:cNvPr>
              <p14:cNvContentPartPr/>
              <p14:nvPr>
                <p:extLst>
                  <p:ext uri="{42D2F446-02D8-4167-A562-619A0277C38B}">
                    <p15:isNarration xmlns:p15="http://schemas.microsoft.com/office/powerpoint/2012/main" val="1"/>
                  </p:ext>
                </p:extLst>
              </p14:nvPr>
            </p14:nvContentPartPr>
            <p14:xfrm>
              <a:off x="5693040" y="1662120"/>
              <a:ext cx="1588320" cy="93240"/>
            </p14:xfrm>
          </p:contentPart>
        </mc:Choice>
        <mc:Fallback xmlns="">
          <p:pic>
            <p:nvPicPr>
              <p:cNvPr id="11" name="墨迹 10">
                <a:extLst>
                  <a:ext uri="{FF2B5EF4-FFF2-40B4-BE49-F238E27FC236}">
                    <a16:creationId xmlns:a16="http://schemas.microsoft.com/office/drawing/2014/main" id="{4868A740-0B46-4F98-B6E2-83D5632F2C5A}"/>
                  </a:ext>
                </a:extLst>
              </p:cNvPr>
              <p:cNvPicPr>
                <a:picLocks noGrp="1" noRot="1" noChangeAspect="1" noMove="1" noResize="1" noEditPoints="1" noAdjustHandles="1" noChangeArrowheads="1" noChangeShapeType="1"/>
              </p:cNvPicPr>
              <p:nvPr/>
            </p:nvPicPr>
            <p:blipFill>
              <a:blip r:embed="rId10"/>
              <a:stretch>
                <a:fillRect/>
              </a:stretch>
            </p:blipFill>
            <p:spPr>
              <a:xfrm>
                <a:off x="5683680" y="1652760"/>
                <a:ext cx="1607040" cy="111960"/>
              </a:xfrm>
              <a:prstGeom prst="rect">
                <a:avLst/>
              </a:prstGeom>
            </p:spPr>
          </p:pic>
        </mc:Fallback>
      </mc:AlternateContent>
    </p:spTree>
    <p:extLst>
      <p:ext uri="{BB962C8B-B14F-4D97-AF65-F5344CB8AC3E}">
        <p14:creationId xmlns:p14="http://schemas.microsoft.com/office/powerpoint/2010/main" val="1938332868"/>
      </p:ext>
    </p:extLst>
  </p:cSld>
  <p:clrMapOvr>
    <a:masterClrMapping/>
  </p:clrMapOvr>
  <mc:AlternateContent xmlns:mc="http://schemas.openxmlformats.org/markup-compatibility/2006" xmlns:p14="http://schemas.microsoft.com/office/powerpoint/2010/main">
    <mc:Choice Requires="p14">
      <p:transition spd="slow" p14:dur="2000" advTm="250490"/>
    </mc:Choice>
    <mc:Fallback xmlns="">
      <p:transition spd="slow" advTm="250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3"/>
          <a:stretch>
            <a:fillRect/>
          </a:stretch>
        </p:blipFill>
        <p:spPr>
          <a:xfrm>
            <a:off x="6048674" y="3781484"/>
            <a:ext cx="5305126" cy="3007584"/>
          </a:xfrm>
          <a:prstGeom prst="rect">
            <a:avLst/>
          </a:prstGeom>
        </p:spPr>
      </p:pic>
      <p:sp>
        <p:nvSpPr>
          <p:cNvPr id="4" name="灯片编号占位符 3"/>
          <p:cNvSpPr>
            <a:spLocks noGrp="1"/>
          </p:cNvSpPr>
          <p:nvPr>
            <p:ph type="sldNum" sz="quarter" idx="12"/>
          </p:nvPr>
        </p:nvSpPr>
        <p:spPr/>
        <p:txBody>
          <a:bodyPr/>
          <a:lstStyle/>
          <a:p>
            <a:fld id="{ECEC75C7-0152-4333-8BCF-F71B209A6555}" type="slidenum">
              <a:rPr lang="zh-CN" altLang="en-US" smtClean="0"/>
              <a:pPr/>
              <a:t>7</a:t>
            </a:fld>
            <a:endParaRPr lang="zh-CN" altLang="en-US" dirty="0"/>
          </a:p>
        </p:txBody>
      </p:sp>
      <p:pic>
        <p:nvPicPr>
          <p:cNvPr id="5" name="图片 4"/>
          <p:cNvPicPr>
            <a:picLocks noChangeAspect="1"/>
          </p:cNvPicPr>
          <p:nvPr/>
        </p:nvPicPr>
        <p:blipFill>
          <a:blip r:embed="rId4"/>
          <a:stretch>
            <a:fillRect/>
          </a:stretch>
        </p:blipFill>
        <p:spPr>
          <a:xfrm>
            <a:off x="6048674" y="1124603"/>
            <a:ext cx="5305126" cy="3007584"/>
          </a:xfrm>
          <a:prstGeom prst="rect">
            <a:avLst/>
          </a:prstGeom>
        </p:spPr>
      </p:pic>
      <p:sp>
        <p:nvSpPr>
          <p:cNvPr id="6"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Vlahos blue-screen matting</a:t>
            </a:r>
            <a:endParaRPr lang="zh-CN" altLang="en-US" dirty="0"/>
          </a:p>
        </p:txBody>
      </p:sp>
      <p:pic>
        <p:nvPicPr>
          <p:cNvPr id="7" name="图片 6"/>
          <p:cNvPicPr>
            <a:picLocks noChangeAspect="1"/>
          </p:cNvPicPr>
          <p:nvPr/>
        </p:nvPicPr>
        <p:blipFill>
          <a:blip r:embed="rId5"/>
          <a:stretch>
            <a:fillRect/>
          </a:stretch>
        </p:blipFill>
        <p:spPr>
          <a:xfrm>
            <a:off x="1162102" y="3786665"/>
            <a:ext cx="5305126" cy="3007584"/>
          </a:xfrm>
          <a:prstGeom prst="rect">
            <a:avLst/>
          </a:prstGeom>
        </p:spPr>
      </p:pic>
      <p:pic>
        <p:nvPicPr>
          <p:cNvPr id="8" name="图片 7"/>
          <p:cNvPicPr>
            <a:picLocks noChangeAspect="1"/>
          </p:cNvPicPr>
          <p:nvPr/>
        </p:nvPicPr>
        <p:blipFill>
          <a:blip r:embed="rId6"/>
          <a:stretch>
            <a:fillRect/>
          </a:stretch>
        </p:blipFill>
        <p:spPr>
          <a:xfrm>
            <a:off x="1162102" y="1199009"/>
            <a:ext cx="5305126" cy="300758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1" name="墨迹 10">
                <a:extLst>
                  <a:ext uri="{FF2B5EF4-FFF2-40B4-BE49-F238E27FC236}">
                    <a16:creationId xmlns:a16="http://schemas.microsoft.com/office/drawing/2014/main" id="{BB90C0E6-76D9-4CB6-A982-F46C47EC47C3}"/>
                  </a:ext>
                </a:extLst>
              </p14:cNvPr>
              <p14:cNvContentPartPr/>
              <p14:nvPr>
                <p:extLst>
                  <p:ext uri="{42D2F446-02D8-4167-A562-619A0277C38B}">
                    <p15:isNarration xmlns:p15="http://schemas.microsoft.com/office/powerpoint/2012/main" val="1"/>
                  </p:ext>
                </p:extLst>
              </p14:nvPr>
            </p14:nvContentPartPr>
            <p14:xfrm>
              <a:off x="4552560" y="5072400"/>
              <a:ext cx="5265360" cy="673200"/>
            </p14:xfrm>
          </p:contentPart>
        </mc:Choice>
        <mc:Fallback xmlns="">
          <p:pic>
            <p:nvPicPr>
              <p:cNvPr id="11" name="墨迹 10">
                <a:extLst>
                  <a:ext uri="{FF2B5EF4-FFF2-40B4-BE49-F238E27FC236}">
                    <a16:creationId xmlns:a16="http://schemas.microsoft.com/office/drawing/2014/main" id="{BB90C0E6-76D9-4CB6-A982-F46C47EC47C3}"/>
                  </a:ext>
                </a:extLst>
              </p:cNvPr>
              <p:cNvPicPr>
                <a:picLocks noGrp="1" noRot="1" noChangeAspect="1" noMove="1" noResize="1" noEditPoints="1" noAdjustHandles="1" noChangeArrowheads="1" noChangeShapeType="1"/>
              </p:cNvPicPr>
              <p:nvPr/>
            </p:nvPicPr>
            <p:blipFill>
              <a:blip r:embed="rId9"/>
              <a:stretch>
                <a:fillRect/>
              </a:stretch>
            </p:blipFill>
            <p:spPr>
              <a:xfrm>
                <a:off x="4543200" y="5063040"/>
                <a:ext cx="5284080" cy="691920"/>
              </a:xfrm>
              <a:prstGeom prst="rect">
                <a:avLst/>
              </a:prstGeom>
            </p:spPr>
          </p:pic>
        </mc:Fallback>
      </mc:AlternateContent>
    </p:spTree>
    <p:extLst>
      <p:ext uri="{BB962C8B-B14F-4D97-AF65-F5344CB8AC3E}">
        <p14:creationId xmlns:p14="http://schemas.microsoft.com/office/powerpoint/2010/main" val="427674369"/>
      </p:ext>
    </p:extLst>
  </p:cSld>
  <p:clrMapOvr>
    <a:masterClrMapping/>
  </p:clrMapOvr>
  <mc:AlternateContent xmlns:mc="http://schemas.openxmlformats.org/markup-compatibility/2006" xmlns:p14="http://schemas.microsoft.com/office/powerpoint/2010/main">
    <mc:Choice Requires="p14">
      <p:transition spd="slow" p14:dur="2000" advTm="97560"/>
    </mc:Choice>
    <mc:Fallback xmlns="">
      <p:transition spd="slow" advTm="97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ECEC75C7-0152-4333-8BCF-F71B209A6555}" type="slidenum">
              <a:rPr lang="zh-CN" altLang="en-US" smtClean="0"/>
              <a:pPr/>
              <a:t>8</a:t>
            </a:fld>
            <a:endParaRPr lang="zh-CN" altLang="en-US" dirty="0"/>
          </a:p>
        </p:txBody>
      </p:sp>
      <p:pic>
        <p:nvPicPr>
          <p:cNvPr id="5" name="图片 4"/>
          <p:cNvPicPr>
            <a:picLocks noChangeAspect="1"/>
          </p:cNvPicPr>
          <p:nvPr/>
        </p:nvPicPr>
        <p:blipFill>
          <a:blip r:embed="rId3"/>
          <a:stretch>
            <a:fillRect/>
          </a:stretch>
        </p:blipFill>
        <p:spPr>
          <a:xfrm>
            <a:off x="642647" y="1879388"/>
            <a:ext cx="5408696" cy="3600000"/>
          </a:xfrm>
          <a:prstGeom prst="rect">
            <a:avLst/>
          </a:prstGeom>
        </p:spPr>
      </p:pic>
      <p:pic>
        <p:nvPicPr>
          <p:cNvPr id="6" name="图片 5"/>
          <p:cNvPicPr>
            <a:picLocks noChangeAspect="1"/>
          </p:cNvPicPr>
          <p:nvPr/>
        </p:nvPicPr>
        <p:blipFill>
          <a:blip r:embed="rId4"/>
          <a:stretch>
            <a:fillRect/>
          </a:stretch>
        </p:blipFill>
        <p:spPr>
          <a:xfrm>
            <a:off x="6190912" y="1879388"/>
            <a:ext cx="5393517" cy="3600000"/>
          </a:xfrm>
          <a:prstGeom prst="rect">
            <a:avLst/>
          </a:prstGeom>
        </p:spPr>
      </p:pic>
      <p:sp>
        <p:nvSpPr>
          <p:cNvPr id="7"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Getting ground-truth matting</a:t>
            </a:r>
            <a:endParaRPr lang="zh-CN" altLang="en-US" dirty="0"/>
          </a:p>
        </p:txBody>
      </p:sp>
    </p:spTree>
    <p:extLst>
      <p:ext uri="{BB962C8B-B14F-4D97-AF65-F5344CB8AC3E}">
        <p14:creationId xmlns:p14="http://schemas.microsoft.com/office/powerpoint/2010/main" val="3838113830"/>
      </p:ext>
    </p:extLst>
  </p:cSld>
  <p:clrMapOvr>
    <a:masterClrMapping/>
  </p:clrMapOvr>
  <mc:AlternateContent xmlns:mc="http://schemas.openxmlformats.org/markup-compatibility/2006" xmlns:p14="http://schemas.microsoft.com/office/powerpoint/2010/main">
    <mc:Choice Requires="p14">
      <p:transition spd="slow" p14:dur="2000" advTm="120695"/>
    </mc:Choice>
    <mc:Fallback xmlns="">
      <p:transition spd="slow" advTm="12069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14438"/>
                <a:ext cx="10515600" cy="4962525"/>
              </a:xfrm>
            </p:spPr>
            <p:txBody>
              <a:bodyPr>
                <a:normAutofit/>
              </a:bodyPr>
              <a:lstStyle/>
              <a:p>
                <a:pPr marL="0" indent="0">
                  <a:lnSpc>
                    <a:spcPct val="170000"/>
                  </a:lnSpc>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𝐼</m:t>
                      </m:r>
                      <m:r>
                        <a:rPr lang="en-US" altLang="zh-CN" b="0" i="1" smtClean="0">
                          <a:latin typeface="Cambria Math" panose="02040503050406030204" pitchFamily="18" charset="0"/>
                        </a:rPr>
                        <m:t>=</m:t>
                      </m:r>
                      <m:r>
                        <a:rPr lang="zh-CN" altLang="en-US" i="1">
                          <a:latin typeface="Cambria Math" panose="02040503050406030204" pitchFamily="18" charset="0"/>
                        </a:rPr>
                        <m:t>𝛼</m:t>
                      </m:r>
                      <m:r>
                        <a:rPr lang="zh-CN" altLang="en-US" i="1" smtClean="0">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r>
                            <a:rPr lang="zh-CN" altLang="en-US" i="1">
                              <a:latin typeface="Cambria Math" panose="02040503050406030204" pitchFamily="18" charset="0"/>
                            </a:rPr>
                            <m:t>𝛼</m:t>
                          </m:r>
                        </m:e>
                      </m:d>
                      <m:r>
                        <a:rPr lang="zh-CN" altLang="en-US" i="1">
                          <a:latin typeface="Cambria Math" panose="02040503050406030204" pitchFamily="18" charset="0"/>
                        </a:rPr>
                        <m:t>∙</m:t>
                      </m:r>
                      <m:r>
                        <a:rPr lang="en-US" altLang="zh-CN" i="1">
                          <a:latin typeface="Cambria Math" panose="02040503050406030204" pitchFamily="18" charset="0"/>
                        </a:rPr>
                        <m:t>𝐵</m:t>
                      </m:r>
                    </m:oMath>
                  </m:oMathPara>
                </a14:m>
                <a:endParaRPr lang="en-US" altLang="zh-CN" dirty="0">
                  <a:solidFill>
                    <a:srgbClr val="C00000"/>
                  </a:solidFill>
                </a:endParaRPr>
              </a:p>
              <a:p>
                <a:pPr marL="0" indent="0">
                  <a:lnSpc>
                    <a:spcPct val="170000"/>
                  </a:lnSpc>
                  <a:buNone/>
                </a:pPr>
                <a:r>
                  <a:rPr lang="en-US" altLang="zh-CN" dirty="0"/>
                  <a:t>When B is known,  3  equations in 4 unknowns.</a:t>
                </a:r>
              </a:p>
              <a:p>
                <a:pPr marL="0" indent="0">
                  <a:lnSpc>
                    <a:spcPct val="170000"/>
                  </a:lnSpc>
                  <a:buNone/>
                </a:pPr>
                <a:r>
                  <a:rPr lang="en-US" altLang="zh-CN" dirty="0"/>
                  <a:t>Take 2 images with different known background.</a:t>
                </a:r>
              </a:p>
              <a:p>
                <a:pPr marL="0" indent="0">
                  <a:lnSpc>
                    <a:spcPct val="17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𝐼</m:t>
                      </m:r>
                      <m:r>
                        <a:rPr lang="en-US" altLang="zh-CN" b="0" i="1" baseline="-25000" smtClean="0">
                          <a:latin typeface="Cambria Math" panose="02040503050406030204" pitchFamily="18" charset="0"/>
                        </a:rPr>
                        <m:t>1</m:t>
                      </m:r>
                      <m:r>
                        <a:rPr lang="en-US" altLang="zh-CN" i="1">
                          <a:latin typeface="Cambria Math" panose="02040503050406030204" pitchFamily="18" charset="0"/>
                        </a:rPr>
                        <m:t>=</m:t>
                      </m:r>
                      <m:r>
                        <a:rPr lang="zh-CN" altLang="en-US" i="1">
                          <a:latin typeface="Cambria Math" panose="02040503050406030204" pitchFamily="18" charset="0"/>
                        </a:rPr>
                        <m:t>𝛼</m:t>
                      </m:r>
                      <m:r>
                        <a:rPr lang="zh-CN" altLang="en-US"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r>
                            <a:rPr lang="zh-CN" altLang="en-US" i="1">
                              <a:latin typeface="Cambria Math" panose="02040503050406030204" pitchFamily="18" charset="0"/>
                            </a:rPr>
                            <m:t>𝛼</m:t>
                          </m:r>
                        </m:e>
                      </m:d>
                      <m:r>
                        <a:rPr lang="zh-CN" altLang="en-US" i="1">
                          <a:latin typeface="Cambria Math" panose="02040503050406030204" pitchFamily="18" charset="0"/>
                        </a:rPr>
                        <m:t>∙</m:t>
                      </m:r>
                      <m:r>
                        <a:rPr lang="en-US" altLang="zh-CN" i="1">
                          <a:latin typeface="Cambria Math" panose="02040503050406030204" pitchFamily="18" charset="0"/>
                        </a:rPr>
                        <m:t>𝐵</m:t>
                      </m:r>
                      <m:r>
                        <a:rPr lang="en-US" altLang="zh-CN" b="0" i="1" baseline="-25000" smtClean="0">
                          <a:latin typeface="Cambria Math" panose="02040503050406030204" pitchFamily="18" charset="0"/>
                        </a:rPr>
                        <m:t>1</m:t>
                      </m:r>
                    </m:oMath>
                  </m:oMathPara>
                </a14:m>
                <a:endParaRPr lang="en-US" altLang="zh-CN" baseline="-25000" dirty="0">
                  <a:solidFill>
                    <a:srgbClr val="C00000"/>
                  </a:solidFill>
                </a:endParaRPr>
              </a:p>
              <a:p>
                <a:pPr marL="0" indent="0">
                  <a:lnSpc>
                    <a:spcPct val="170000"/>
                  </a:lnSpc>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𝐼</m:t>
                      </m:r>
                      <m:r>
                        <a:rPr lang="en-US" altLang="zh-CN" b="0" i="1" baseline="-25000" smtClean="0">
                          <a:latin typeface="Cambria Math" panose="02040503050406030204" pitchFamily="18" charset="0"/>
                        </a:rPr>
                        <m:t>2</m:t>
                      </m:r>
                      <m:r>
                        <a:rPr lang="en-US" altLang="zh-CN" i="1">
                          <a:latin typeface="Cambria Math" panose="02040503050406030204" pitchFamily="18" charset="0"/>
                        </a:rPr>
                        <m:t>=</m:t>
                      </m:r>
                      <m:r>
                        <a:rPr lang="zh-CN" altLang="en-US" i="1">
                          <a:latin typeface="Cambria Math" panose="02040503050406030204" pitchFamily="18" charset="0"/>
                        </a:rPr>
                        <m:t>𝛼</m:t>
                      </m:r>
                      <m:r>
                        <a:rPr lang="zh-CN" altLang="en-US"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r>
                            <a:rPr lang="zh-CN" altLang="en-US" i="1">
                              <a:latin typeface="Cambria Math" panose="02040503050406030204" pitchFamily="18" charset="0"/>
                            </a:rPr>
                            <m:t>𝛼</m:t>
                          </m:r>
                        </m:e>
                      </m:d>
                      <m:r>
                        <a:rPr lang="zh-CN" altLang="en-US" i="1">
                          <a:latin typeface="Cambria Math" panose="02040503050406030204" pitchFamily="18" charset="0"/>
                        </a:rPr>
                        <m:t>∙</m:t>
                      </m:r>
                      <m:r>
                        <a:rPr lang="en-US" altLang="zh-CN" i="1">
                          <a:latin typeface="Cambria Math" panose="02040503050406030204" pitchFamily="18" charset="0"/>
                        </a:rPr>
                        <m:t>𝐵</m:t>
                      </m:r>
                      <m:r>
                        <a:rPr lang="en-US" altLang="zh-CN" b="0" i="1" baseline="-25000" smtClean="0">
                          <a:latin typeface="Cambria Math" panose="02040503050406030204" pitchFamily="18" charset="0"/>
                        </a:rPr>
                        <m:t>2</m:t>
                      </m:r>
                    </m:oMath>
                  </m:oMathPara>
                </a14:m>
                <a:endParaRPr lang="en-US" altLang="zh-CN" baseline="-25000" dirty="0">
                  <a:solidFill>
                    <a:srgbClr val="C00000"/>
                  </a:solidFill>
                </a:endParaRPr>
              </a:p>
              <a:p>
                <a:pPr marL="0" indent="0">
                  <a:lnSpc>
                    <a:spcPct val="170000"/>
                  </a:lnSpc>
                  <a:buNone/>
                </a:pPr>
                <a:r>
                  <a:rPr lang="en-US" altLang="zh-CN" dirty="0"/>
                  <a:t>Then 6  equations in 4 unknowns.</a:t>
                </a:r>
              </a:p>
              <a:p>
                <a:pPr marL="0" indent="0">
                  <a:lnSpc>
                    <a:spcPct val="170000"/>
                  </a:lnSpc>
                  <a:buNone/>
                </a:pPr>
                <a:endParaRPr lang="en-US" altLang="zh-CN" dirty="0"/>
              </a:p>
              <a:p>
                <a:pPr marL="0" indent="0">
                  <a:lnSpc>
                    <a:spcPct val="170000"/>
                  </a:lnSpc>
                  <a:buNone/>
                </a:pPr>
                <a:endParaRPr lang="en-US" altLang="zh-CN" dirty="0">
                  <a:solidFill>
                    <a:srgbClr val="C00000"/>
                  </a:solidFill>
                </a:endParaRPr>
              </a:p>
              <a:p>
                <a:pPr marL="0" indent="0">
                  <a:lnSpc>
                    <a:spcPct val="170000"/>
                  </a:lnSpc>
                  <a:buNone/>
                </a:pPr>
                <a:endParaRPr lang="en-US" altLang="zh-CN"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14438"/>
                <a:ext cx="10515600" cy="4962525"/>
              </a:xfrm>
              <a:blipFill>
                <a:blip r:embed="rId4"/>
                <a:stretch>
                  <a:fillRect l="-121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CEC75C7-0152-4333-8BCF-F71B209A6555}" type="slidenum">
              <a:rPr lang="zh-CN" altLang="en-US" smtClean="0"/>
              <a:pPr/>
              <a:t>9</a:t>
            </a:fld>
            <a:endParaRPr lang="zh-CN" altLang="en-US" dirty="0"/>
          </a:p>
        </p:txBody>
      </p:sp>
      <p:sp>
        <p:nvSpPr>
          <p:cNvPr id="5"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Getting ground-truth matting</a:t>
            </a:r>
            <a:endParaRPr lang="zh-CN" altLang="en-US" dirty="0"/>
          </a:p>
        </p:txBody>
      </p:sp>
    </p:spTree>
    <p:extLst>
      <p:ext uri="{BB962C8B-B14F-4D97-AF65-F5344CB8AC3E}">
        <p14:creationId xmlns:p14="http://schemas.microsoft.com/office/powerpoint/2010/main" val="2194103180"/>
      </p:ext>
    </p:extLst>
  </p:cSld>
  <p:clrMapOvr>
    <a:masterClrMapping/>
  </p:clrMapOvr>
  <mc:AlternateContent xmlns:mc="http://schemas.openxmlformats.org/markup-compatibility/2006" xmlns:p14="http://schemas.microsoft.com/office/powerpoint/2010/main">
    <mc:Choice Requires="p14">
      <p:transition spd="slow" p14:dur="2000" advTm="162585"/>
    </mc:Choice>
    <mc:Fallback xmlns="">
      <p:transition spd="slow" advTm="16258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6.6"/>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36510</TotalTime>
  <Words>5207</Words>
  <Application>Microsoft Office PowerPoint</Application>
  <PresentationFormat>Widescreen</PresentationFormat>
  <Paragraphs>205</Paragraphs>
  <Slides>17</Slides>
  <Notes>17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vt:i4>
      </vt:variant>
    </vt:vector>
  </HeadingPairs>
  <TitlesOfParts>
    <vt:vector size="30" baseType="lpstr">
      <vt:lpstr>-apple-system</vt:lpstr>
      <vt:lpstr>Microsoft YaHei</vt:lpstr>
      <vt:lpstr>等线</vt:lpstr>
      <vt:lpstr>等线 Light</vt:lpstr>
      <vt:lpstr>Arial</vt:lpstr>
      <vt:lpstr>Calibri</vt:lpstr>
      <vt:lpstr>Calibri Light</vt:lpstr>
      <vt:lpstr>Cambria Math</vt:lpstr>
      <vt:lpstr>trebuchet ms</vt:lpstr>
      <vt:lpstr>Wingdings</vt:lpstr>
      <vt:lpstr>Wingdings 2</vt:lpstr>
      <vt:lpstr>HDOfficeLightV0</vt:lpstr>
      <vt:lpstr>Office 主题​​</vt:lpstr>
      <vt:lpstr>Lecture 20-1 Bayesian Matting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Xiran Cai</cp:lastModifiedBy>
  <cp:revision>716</cp:revision>
  <dcterms:created xsi:type="dcterms:W3CDTF">2018-08-27T08:04:21Z</dcterms:created>
  <dcterms:modified xsi:type="dcterms:W3CDTF">2021-04-24T13:46:13Z</dcterms:modified>
</cp:coreProperties>
</file>